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slideLayouts/slideLayout39.xml" ContentType="application/vnd.openxmlformats-officedocument.presentationml.slideLayout+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37.xml" ContentType="application/vnd.openxmlformats-officedocument.presentationml.slideLayout+xml"/>
  <Override PartName="/ppt/slideLayouts/slideLayout7.xml" ContentType="application/vnd.openxmlformats-officedocument.presentationml.slideLayout+xml"/>
  <Override PartName="/ppt/slideLayouts/slideLayout38.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_rels/slideLayout9.xml.rels" ContentType="application/vnd.openxmlformats-package.relationships+xml"/>
  <Override PartName="/ppt/slideLayouts/_rels/slideLayout53.xml.rels" ContentType="application/vnd.openxmlformats-package.relationships+xml"/>
  <Override PartName="/ppt/slideLayouts/_rels/slideLayout1.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55.xml.rels" ContentType="application/vnd.openxmlformats-package.relationships+xml"/>
  <Override PartName="/ppt/slideLayouts/_rels/slideLayout3.xml.rels" ContentType="application/vnd.openxmlformats-package.relationships+xml"/>
  <Override PartName="/ppt/slideLayouts/_rels/slideLayout56.xml.rels" ContentType="application/vnd.openxmlformats-package.relationships+xml"/>
  <Override PartName="/ppt/slideLayouts/_rels/slideLayout4.xml.rels" ContentType="application/vnd.openxmlformats-package.relationships+xml"/>
  <Override PartName="/ppt/slideLayouts/_rels/slideLayout57.xml.rels" ContentType="application/vnd.openxmlformats-package.relationships+xml"/>
  <Override PartName="/ppt/slideLayouts/_rels/slideLayout5.xml.rels" ContentType="application/vnd.openxmlformats-package.relationships+xml"/>
  <Override PartName="/ppt/slideLayouts/_rels/slideLayout58.xml.rels" ContentType="application/vnd.openxmlformats-package.relationships+xml"/>
  <Override PartName="/ppt/slideLayouts/_rels/slideLayout6.xml.rels" ContentType="application/vnd.openxmlformats-package.relationships+xml"/>
  <Override PartName="/ppt/slideLayouts/_rels/slideLayout59.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slideLayouts/_rels/slideLayout49.xml.rels" ContentType="application/vnd.openxmlformats-package.relationships+xml"/>
  <Override PartName="/ppt/slideLayouts/_rels/slideLayout50.xml.rels" ContentType="application/vnd.openxmlformats-package.relationships+xml"/>
  <Override PartName="/ppt/slideLayouts/_rels/slideLayout51.xml.rels" ContentType="application/vnd.openxmlformats-package.relationships+xml"/>
  <Override PartName="/ppt/slideLayouts/_rels/slideLayout52.xml.rels" ContentType="application/vnd.openxmlformats-package.relationships+xml"/>
  <Override PartName="/ppt/slideLayouts/_rels/slideLayout60.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23.xml" ContentType="application/vnd.openxmlformats-officedocument.presentationml.slide+xml"/>
  <Override PartName="/ppt/slides/slide6.xml" ContentType="application/vnd.openxmlformats-officedocument.presentationml.slide+xml"/>
  <Override PartName="/ppt/slides/slide24.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media/image1.png" ContentType="image/png"/>
  <Override PartName="/ppt/media/image2.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Relationship Id="rId27" Type="http://schemas.openxmlformats.org/officeDocument/2006/relationships/slide" Target="slides/slide21.xml"/><Relationship Id="rId28" Type="http://schemas.openxmlformats.org/officeDocument/2006/relationships/slide" Target="slides/slide22.xml"/><Relationship Id="rId29" Type="http://schemas.openxmlformats.org/officeDocument/2006/relationships/slide" Target="slides/slide23.xml"/><Relationship Id="rId30" Type="http://schemas.openxmlformats.org/officeDocument/2006/relationships/slide" Target="slides/slide2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41"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43" name="PlaceHolder 2"/>
          <p:cNvSpPr>
            <a:spLocks noGrp="1"/>
          </p:cNvSpPr>
          <p:nvPr>
            <p:ph type="body"/>
          </p:nvPr>
        </p:nvSpPr>
        <p:spPr>
          <a:xfrm>
            <a:off x="609480" y="1604520"/>
            <a:ext cx="10972440" cy="397728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45" name="PlaceHolder 2"/>
          <p:cNvSpPr>
            <a:spLocks noGrp="1"/>
          </p:cNvSpPr>
          <p:nvPr>
            <p:ph type="body"/>
          </p:nvPr>
        </p:nvSpPr>
        <p:spPr>
          <a:xfrm>
            <a:off x="609480" y="1604520"/>
            <a:ext cx="5354280" cy="3977280"/>
          </a:xfrm>
          <a:prstGeom prst="rect">
            <a:avLst/>
          </a:prstGeom>
        </p:spPr>
        <p:txBody>
          <a:bodyPr lIns="0" rIns="0" tIns="0" bIns="0">
            <a:normAutofit/>
          </a:bodyPr>
          <a:p>
            <a:endParaRPr b="0" lang="fr-FR" sz="1800" spc="-1" strike="noStrike">
              <a:solidFill>
                <a:srgbClr val="000000"/>
              </a:solidFill>
              <a:latin typeface="Arial"/>
            </a:endParaRPr>
          </a:p>
        </p:txBody>
      </p:sp>
      <p:sp>
        <p:nvSpPr>
          <p:cNvPr id="46" name="PlaceHolder 3"/>
          <p:cNvSpPr>
            <a:spLocks noGrp="1"/>
          </p:cNvSpPr>
          <p:nvPr>
            <p:ph type="body"/>
          </p:nvPr>
        </p:nvSpPr>
        <p:spPr>
          <a:xfrm>
            <a:off x="6231960" y="1604520"/>
            <a:ext cx="5354280" cy="397728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609480" y="273600"/>
            <a:ext cx="10972440" cy="530784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50"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51" name="PlaceHolder 3"/>
          <p:cNvSpPr>
            <a:spLocks noGrp="1"/>
          </p:cNvSpPr>
          <p:nvPr>
            <p:ph type="body"/>
          </p:nvPr>
        </p:nvSpPr>
        <p:spPr>
          <a:xfrm>
            <a:off x="6231960" y="1604520"/>
            <a:ext cx="5354280" cy="3977280"/>
          </a:xfrm>
          <a:prstGeom prst="rect">
            <a:avLst/>
          </a:prstGeom>
        </p:spPr>
        <p:txBody>
          <a:bodyPr lIns="0" rIns="0" tIns="0" bIns="0">
            <a:normAutofit/>
          </a:bodyPr>
          <a:p>
            <a:endParaRPr b="0" lang="fr-FR" sz="1800" spc="-1" strike="noStrike">
              <a:solidFill>
                <a:srgbClr val="000000"/>
              </a:solidFill>
              <a:latin typeface="Arial"/>
            </a:endParaRPr>
          </a:p>
        </p:txBody>
      </p:sp>
      <p:sp>
        <p:nvSpPr>
          <p:cNvPr id="52" name="PlaceHolder 4"/>
          <p:cNvSpPr>
            <a:spLocks noGrp="1"/>
          </p:cNvSpPr>
          <p:nvPr>
            <p:ph type="body"/>
          </p:nvPr>
        </p:nvSpPr>
        <p:spPr>
          <a:xfrm>
            <a:off x="609480" y="368208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54" name="PlaceHolder 2"/>
          <p:cNvSpPr>
            <a:spLocks noGrp="1"/>
          </p:cNvSpPr>
          <p:nvPr>
            <p:ph type="body"/>
          </p:nvPr>
        </p:nvSpPr>
        <p:spPr>
          <a:xfrm>
            <a:off x="609480" y="1604520"/>
            <a:ext cx="5354280" cy="3977280"/>
          </a:xfrm>
          <a:prstGeom prst="rect">
            <a:avLst/>
          </a:prstGeom>
        </p:spPr>
        <p:txBody>
          <a:bodyPr lIns="0" rIns="0" tIns="0" bIns="0">
            <a:normAutofit/>
          </a:bodyPr>
          <a:p>
            <a:endParaRPr b="0" lang="fr-FR" sz="1800" spc="-1" strike="noStrike">
              <a:solidFill>
                <a:srgbClr val="000000"/>
              </a:solidFill>
              <a:latin typeface="Arial"/>
            </a:endParaRPr>
          </a:p>
        </p:txBody>
      </p:sp>
      <p:sp>
        <p:nvSpPr>
          <p:cNvPr id="55"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56" name="PlaceHolder 4"/>
          <p:cNvSpPr>
            <a:spLocks noGrp="1"/>
          </p:cNvSpPr>
          <p:nvPr>
            <p:ph type="body"/>
          </p:nvPr>
        </p:nvSpPr>
        <p:spPr>
          <a:xfrm>
            <a:off x="6231960" y="368208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58"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59"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60" name="PlaceHolder 4"/>
          <p:cNvSpPr>
            <a:spLocks noGrp="1"/>
          </p:cNvSpPr>
          <p:nvPr>
            <p:ph type="body"/>
          </p:nvPr>
        </p:nvSpPr>
        <p:spPr>
          <a:xfrm>
            <a:off x="609480" y="3682080"/>
            <a:ext cx="1097244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62" name="PlaceHolder 2"/>
          <p:cNvSpPr>
            <a:spLocks noGrp="1"/>
          </p:cNvSpPr>
          <p:nvPr>
            <p:ph type="body"/>
          </p:nvPr>
        </p:nvSpPr>
        <p:spPr>
          <a:xfrm>
            <a:off x="609480" y="1604520"/>
            <a:ext cx="109724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63" name="PlaceHolder 3"/>
          <p:cNvSpPr>
            <a:spLocks noGrp="1"/>
          </p:cNvSpPr>
          <p:nvPr>
            <p:ph type="body"/>
          </p:nvPr>
        </p:nvSpPr>
        <p:spPr>
          <a:xfrm>
            <a:off x="609480" y="3682080"/>
            <a:ext cx="1097244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65"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66"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67" name="PlaceHolder 4"/>
          <p:cNvSpPr>
            <a:spLocks noGrp="1"/>
          </p:cNvSpPr>
          <p:nvPr>
            <p:ph type="body"/>
          </p:nvPr>
        </p:nvSpPr>
        <p:spPr>
          <a:xfrm>
            <a:off x="609480" y="368208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68" name="PlaceHolder 5"/>
          <p:cNvSpPr>
            <a:spLocks noGrp="1"/>
          </p:cNvSpPr>
          <p:nvPr>
            <p:ph type="body"/>
          </p:nvPr>
        </p:nvSpPr>
        <p:spPr>
          <a:xfrm>
            <a:off x="6231960" y="368208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70" name="PlaceHolder 2"/>
          <p:cNvSpPr>
            <a:spLocks noGrp="1"/>
          </p:cNvSpPr>
          <p:nvPr>
            <p:ph type="body"/>
          </p:nvPr>
        </p:nvSpPr>
        <p:spPr>
          <a:xfrm>
            <a:off x="609480" y="1604520"/>
            <a:ext cx="35330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71" name="PlaceHolder 3"/>
          <p:cNvSpPr>
            <a:spLocks noGrp="1"/>
          </p:cNvSpPr>
          <p:nvPr>
            <p:ph type="body"/>
          </p:nvPr>
        </p:nvSpPr>
        <p:spPr>
          <a:xfrm>
            <a:off x="4319640" y="1604520"/>
            <a:ext cx="35330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72" name="PlaceHolder 4"/>
          <p:cNvSpPr>
            <a:spLocks noGrp="1"/>
          </p:cNvSpPr>
          <p:nvPr>
            <p:ph type="body"/>
          </p:nvPr>
        </p:nvSpPr>
        <p:spPr>
          <a:xfrm>
            <a:off x="8029800" y="1604520"/>
            <a:ext cx="35330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73" name="PlaceHolder 5"/>
          <p:cNvSpPr>
            <a:spLocks noGrp="1"/>
          </p:cNvSpPr>
          <p:nvPr>
            <p:ph type="body"/>
          </p:nvPr>
        </p:nvSpPr>
        <p:spPr>
          <a:xfrm>
            <a:off x="609480" y="3682080"/>
            <a:ext cx="35330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74" name="PlaceHolder 6"/>
          <p:cNvSpPr>
            <a:spLocks noGrp="1"/>
          </p:cNvSpPr>
          <p:nvPr>
            <p:ph type="body"/>
          </p:nvPr>
        </p:nvSpPr>
        <p:spPr>
          <a:xfrm>
            <a:off x="4319640" y="3682080"/>
            <a:ext cx="35330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75" name="PlaceHolder 7"/>
          <p:cNvSpPr>
            <a:spLocks noGrp="1"/>
          </p:cNvSpPr>
          <p:nvPr>
            <p:ph type="body"/>
          </p:nvPr>
        </p:nvSpPr>
        <p:spPr>
          <a:xfrm>
            <a:off x="8029800" y="3682080"/>
            <a:ext cx="353304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79"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81" name="PlaceHolder 2"/>
          <p:cNvSpPr>
            <a:spLocks noGrp="1"/>
          </p:cNvSpPr>
          <p:nvPr>
            <p:ph type="body"/>
          </p:nvPr>
        </p:nvSpPr>
        <p:spPr>
          <a:xfrm>
            <a:off x="609480" y="1604520"/>
            <a:ext cx="10972440" cy="397728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83" name="PlaceHolder 2"/>
          <p:cNvSpPr>
            <a:spLocks noGrp="1"/>
          </p:cNvSpPr>
          <p:nvPr>
            <p:ph type="body"/>
          </p:nvPr>
        </p:nvSpPr>
        <p:spPr>
          <a:xfrm>
            <a:off x="609480" y="1604520"/>
            <a:ext cx="5354280" cy="3977280"/>
          </a:xfrm>
          <a:prstGeom prst="rect">
            <a:avLst/>
          </a:prstGeom>
        </p:spPr>
        <p:txBody>
          <a:bodyPr lIns="0" rIns="0" tIns="0" bIns="0">
            <a:normAutofit/>
          </a:bodyPr>
          <a:p>
            <a:endParaRPr b="0" lang="fr-FR" sz="1800" spc="-1" strike="noStrike">
              <a:solidFill>
                <a:srgbClr val="000000"/>
              </a:solidFill>
              <a:latin typeface="Arial"/>
            </a:endParaRPr>
          </a:p>
        </p:txBody>
      </p:sp>
      <p:sp>
        <p:nvSpPr>
          <p:cNvPr id="84" name="PlaceHolder 3"/>
          <p:cNvSpPr>
            <a:spLocks noGrp="1"/>
          </p:cNvSpPr>
          <p:nvPr>
            <p:ph type="body"/>
          </p:nvPr>
        </p:nvSpPr>
        <p:spPr>
          <a:xfrm>
            <a:off x="6231960" y="1604520"/>
            <a:ext cx="5354280" cy="397728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609480" y="273600"/>
            <a:ext cx="10972440" cy="530784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88"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89" name="PlaceHolder 3"/>
          <p:cNvSpPr>
            <a:spLocks noGrp="1"/>
          </p:cNvSpPr>
          <p:nvPr>
            <p:ph type="body"/>
          </p:nvPr>
        </p:nvSpPr>
        <p:spPr>
          <a:xfrm>
            <a:off x="6231960" y="1604520"/>
            <a:ext cx="5354280" cy="3977280"/>
          </a:xfrm>
          <a:prstGeom prst="rect">
            <a:avLst/>
          </a:prstGeom>
        </p:spPr>
        <p:txBody>
          <a:bodyPr lIns="0" rIns="0" tIns="0" bIns="0">
            <a:normAutofit/>
          </a:bodyPr>
          <a:p>
            <a:endParaRPr b="0" lang="fr-FR" sz="1800" spc="-1" strike="noStrike">
              <a:solidFill>
                <a:srgbClr val="000000"/>
              </a:solidFill>
              <a:latin typeface="Arial"/>
            </a:endParaRPr>
          </a:p>
        </p:txBody>
      </p:sp>
      <p:sp>
        <p:nvSpPr>
          <p:cNvPr id="90" name="PlaceHolder 4"/>
          <p:cNvSpPr>
            <a:spLocks noGrp="1"/>
          </p:cNvSpPr>
          <p:nvPr>
            <p:ph type="body"/>
          </p:nvPr>
        </p:nvSpPr>
        <p:spPr>
          <a:xfrm>
            <a:off x="609480" y="368208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92" name="PlaceHolder 2"/>
          <p:cNvSpPr>
            <a:spLocks noGrp="1"/>
          </p:cNvSpPr>
          <p:nvPr>
            <p:ph type="body"/>
          </p:nvPr>
        </p:nvSpPr>
        <p:spPr>
          <a:xfrm>
            <a:off x="609480" y="1604520"/>
            <a:ext cx="5354280" cy="3977280"/>
          </a:xfrm>
          <a:prstGeom prst="rect">
            <a:avLst/>
          </a:prstGeom>
        </p:spPr>
        <p:txBody>
          <a:bodyPr lIns="0" rIns="0" tIns="0" bIns="0">
            <a:normAutofit/>
          </a:bodyPr>
          <a:p>
            <a:endParaRPr b="0" lang="fr-FR" sz="1800" spc="-1" strike="noStrike">
              <a:solidFill>
                <a:srgbClr val="000000"/>
              </a:solidFill>
              <a:latin typeface="Arial"/>
            </a:endParaRPr>
          </a:p>
        </p:txBody>
      </p:sp>
      <p:sp>
        <p:nvSpPr>
          <p:cNvPr id="93"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94" name="PlaceHolder 4"/>
          <p:cNvSpPr>
            <a:spLocks noGrp="1"/>
          </p:cNvSpPr>
          <p:nvPr>
            <p:ph type="body"/>
          </p:nvPr>
        </p:nvSpPr>
        <p:spPr>
          <a:xfrm>
            <a:off x="6231960" y="368208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96"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97"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98" name="PlaceHolder 4"/>
          <p:cNvSpPr>
            <a:spLocks noGrp="1"/>
          </p:cNvSpPr>
          <p:nvPr>
            <p:ph type="body"/>
          </p:nvPr>
        </p:nvSpPr>
        <p:spPr>
          <a:xfrm>
            <a:off x="609480" y="3682080"/>
            <a:ext cx="1097244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100" name="PlaceHolder 2"/>
          <p:cNvSpPr>
            <a:spLocks noGrp="1"/>
          </p:cNvSpPr>
          <p:nvPr>
            <p:ph type="body"/>
          </p:nvPr>
        </p:nvSpPr>
        <p:spPr>
          <a:xfrm>
            <a:off x="609480" y="1604520"/>
            <a:ext cx="109724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01" name="PlaceHolder 3"/>
          <p:cNvSpPr>
            <a:spLocks noGrp="1"/>
          </p:cNvSpPr>
          <p:nvPr>
            <p:ph type="body"/>
          </p:nvPr>
        </p:nvSpPr>
        <p:spPr>
          <a:xfrm>
            <a:off x="609480" y="3682080"/>
            <a:ext cx="1097244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103"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04"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05" name="PlaceHolder 4"/>
          <p:cNvSpPr>
            <a:spLocks noGrp="1"/>
          </p:cNvSpPr>
          <p:nvPr>
            <p:ph type="body"/>
          </p:nvPr>
        </p:nvSpPr>
        <p:spPr>
          <a:xfrm>
            <a:off x="609480" y="368208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06" name="PlaceHolder 5"/>
          <p:cNvSpPr>
            <a:spLocks noGrp="1"/>
          </p:cNvSpPr>
          <p:nvPr>
            <p:ph type="body"/>
          </p:nvPr>
        </p:nvSpPr>
        <p:spPr>
          <a:xfrm>
            <a:off x="6231960" y="368208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108" name="PlaceHolder 2"/>
          <p:cNvSpPr>
            <a:spLocks noGrp="1"/>
          </p:cNvSpPr>
          <p:nvPr>
            <p:ph type="body"/>
          </p:nvPr>
        </p:nvSpPr>
        <p:spPr>
          <a:xfrm>
            <a:off x="609480" y="1604520"/>
            <a:ext cx="35330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09" name="PlaceHolder 3"/>
          <p:cNvSpPr>
            <a:spLocks noGrp="1"/>
          </p:cNvSpPr>
          <p:nvPr>
            <p:ph type="body"/>
          </p:nvPr>
        </p:nvSpPr>
        <p:spPr>
          <a:xfrm>
            <a:off x="4319640" y="1604520"/>
            <a:ext cx="35330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10" name="PlaceHolder 4"/>
          <p:cNvSpPr>
            <a:spLocks noGrp="1"/>
          </p:cNvSpPr>
          <p:nvPr>
            <p:ph type="body"/>
          </p:nvPr>
        </p:nvSpPr>
        <p:spPr>
          <a:xfrm>
            <a:off x="8029800" y="1604520"/>
            <a:ext cx="35330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11" name="PlaceHolder 5"/>
          <p:cNvSpPr>
            <a:spLocks noGrp="1"/>
          </p:cNvSpPr>
          <p:nvPr>
            <p:ph type="body"/>
          </p:nvPr>
        </p:nvSpPr>
        <p:spPr>
          <a:xfrm>
            <a:off x="609480" y="3682080"/>
            <a:ext cx="35330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12" name="PlaceHolder 6"/>
          <p:cNvSpPr>
            <a:spLocks noGrp="1"/>
          </p:cNvSpPr>
          <p:nvPr>
            <p:ph type="body"/>
          </p:nvPr>
        </p:nvSpPr>
        <p:spPr>
          <a:xfrm>
            <a:off x="4319640" y="3682080"/>
            <a:ext cx="35330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13" name="PlaceHolder 7"/>
          <p:cNvSpPr>
            <a:spLocks noGrp="1"/>
          </p:cNvSpPr>
          <p:nvPr>
            <p:ph type="body"/>
          </p:nvPr>
        </p:nvSpPr>
        <p:spPr>
          <a:xfrm>
            <a:off x="8029800" y="3682080"/>
            <a:ext cx="353304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16"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117"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119" name="PlaceHolder 2"/>
          <p:cNvSpPr>
            <a:spLocks noGrp="1"/>
          </p:cNvSpPr>
          <p:nvPr>
            <p:ph type="body"/>
          </p:nvPr>
        </p:nvSpPr>
        <p:spPr>
          <a:xfrm>
            <a:off x="609480" y="1604520"/>
            <a:ext cx="10972440" cy="397728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rIns="0" tIns="0" bIns="0">
            <a:normAutofit/>
          </a:bodyPr>
          <a:p>
            <a:endParaRPr b="0" lang="fr-FR" sz="1800" spc="-1" strike="noStrike">
              <a:solidFill>
                <a:srgbClr val="000000"/>
              </a:solidFill>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121" name="PlaceHolder 2"/>
          <p:cNvSpPr>
            <a:spLocks noGrp="1"/>
          </p:cNvSpPr>
          <p:nvPr>
            <p:ph type="body"/>
          </p:nvPr>
        </p:nvSpPr>
        <p:spPr>
          <a:xfrm>
            <a:off x="609480" y="1604520"/>
            <a:ext cx="5354280" cy="3977280"/>
          </a:xfrm>
          <a:prstGeom prst="rect">
            <a:avLst/>
          </a:prstGeom>
        </p:spPr>
        <p:txBody>
          <a:bodyPr lIns="0" rIns="0" tIns="0" bIns="0">
            <a:normAutofit/>
          </a:bodyPr>
          <a:p>
            <a:endParaRPr b="0" lang="fr-FR" sz="1800" spc="-1" strike="noStrike">
              <a:solidFill>
                <a:srgbClr val="000000"/>
              </a:solidFill>
              <a:latin typeface="Arial"/>
            </a:endParaRPr>
          </a:p>
        </p:txBody>
      </p:sp>
      <p:sp>
        <p:nvSpPr>
          <p:cNvPr id="122" name="PlaceHolder 3"/>
          <p:cNvSpPr>
            <a:spLocks noGrp="1"/>
          </p:cNvSpPr>
          <p:nvPr>
            <p:ph type="body"/>
          </p:nvPr>
        </p:nvSpPr>
        <p:spPr>
          <a:xfrm>
            <a:off x="6231960" y="1604520"/>
            <a:ext cx="5354280" cy="397728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3"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4" name="PlaceHolder 1"/>
          <p:cNvSpPr>
            <a:spLocks noGrp="1"/>
          </p:cNvSpPr>
          <p:nvPr>
            <p:ph type="subTitle"/>
          </p:nvPr>
        </p:nvSpPr>
        <p:spPr>
          <a:xfrm>
            <a:off x="609480" y="273600"/>
            <a:ext cx="10972440" cy="530784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126"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27" name="PlaceHolder 3"/>
          <p:cNvSpPr>
            <a:spLocks noGrp="1"/>
          </p:cNvSpPr>
          <p:nvPr>
            <p:ph type="body"/>
          </p:nvPr>
        </p:nvSpPr>
        <p:spPr>
          <a:xfrm>
            <a:off x="6231960" y="1604520"/>
            <a:ext cx="5354280" cy="3977280"/>
          </a:xfrm>
          <a:prstGeom prst="rect">
            <a:avLst/>
          </a:prstGeom>
        </p:spPr>
        <p:txBody>
          <a:bodyPr lIns="0" rIns="0" tIns="0" bIns="0">
            <a:normAutofit/>
          </a:bodyPr>
          <a:p>
            <a:endParaRPr b="0" lang="fr-FR" sz="1800" spc="-1" strike="noStrike">
              <a:solidFill>
                <a:srgbClr val="000000"/>
              </a:solidFill>
              <a:latin typeface="Arial"/>
            </a:endParaRPr>
          </a:p>
        </p:txBody>
      </p:sp>
      <p:sp>
        <p:nvSpPr>
          <p:cNvPr id="128" name="PlaceHolder 4"/>
          <p:cNvSpPr>
            <a:spLocks noGrp="1"/>
          </p:cNvSpPr>
          <p:nvPr>
            <p:ph type="body"/>
          </p:nvPr>
        </p:nvSpPr>
        <p:spPr>
          <a:xfrm>
            <a:off x="609480" y="368208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130" name="PlaceHolder 2"/>
          <p:cNvSpPr>
            <a:spLocks noGrp="1"/>
          </p:cNvSpPr>
          <p:nvPr>
            <p:ph type="body"/>
          </p:nvPr>
        </p:nvSpPr>
        <p:spPr>
          <a:xfrm>
            <a:off x="609480" y="1604520"/>
            <a:ext cx="5354280" cy="3977280"/>
          </a:xfrm>
          <a:prstGeom prst="rect">
            <a:avLst/>
          </a:prstGeom>
        </p:spPr>
        <p:txBody>
          <a:bodyPr lIns="0" rIns="0" tIns="0" bIns="0">
            <a:normAutofit/>
          </a:bodyPr>
          <a:p>
            <a:endParaRPr b="0" lang="fr-FR" sz="1800" spc="-1" strike="noStrike">
              <a:solidFill>
                <a:srgbClr val="000000"/>
              </a:solidFill>
              <a:latin typeface="Arial"/>
            </a:endParaRPr>
          </a:p>
        </p:txBody>
      </p:sp>
      <p:sp>
        <p:nvSpPr>
          <p:cNvPr id="131"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32" name="PlaceHolder 4"/>
          <p:cNvSpPr>
            <a:spLocks noGrp="1"/>
          </p:cNvSpPr>
          <p:nvPr>
            <p:ph type="body"/>
          </p:nvPr>
        </p:nvSpPr>
        <p:spPr>
          <a:xfrm>
            <a:off x="6231960" y="368208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134"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35"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36" name="PlaceHolder 4"/>
          <p:cNvSpPr>
            <a:spLocks noGrp="1"/>
          </p:cNvSpPr>
          <p:nvPr>
            <p:ph type="body"/>
          </p:nvPr>
        </p:nvSpPr>
        <p:spPr>
          <a:xfrm>
            <a:off x="609480" y="3682080"/>
            <a:ext cx="1097244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138" name="PlaceHolder 2"/>
          <p:cNvSpPr>
            <a:spLocks noGrp="1"/>
          </p:cNvSpPr>
          <p:nvPr>
            <p:ph type="body"/>
          </p:nvPr>
        </p:nvSpPr>
        <p:spPr>
          <a:xfrm>
            <a:off x="609480" y="1604520"/>
            <a:ext cx="109724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39" name="PlaceHolder 3"/>
          <p:cNvSpPr>
            <a:spLocks noGrp="1"/>
          </p:cNvSpPr>
          <p:nvPr>
            <p:ph type="body"/>
          </p:nvPr>
        </p:nvSpPr>
        <p:spPr>
          <a:xfrm>
            <a:off x="609480" y="3682080"/>
            <a:ext cx="1097244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141"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42"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43" name="PlaceHolder 4"/>
          <p:cNvSpPr>
            <a:spLocks noGrp="1"/>
          </p:cNvSpPr>
          <p:nvPr>
            <p:ph type="body"/>
          </p:nvPr>
        </p:nvSpPr>
        <p:spPr>
          <a:xfrm>
            <a:off x="609480" y="368208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44" name="PlaceHolder 5"/>
          <p:cNvSpPr>
            <a:spLocks noGrp="1"/>
          </p:cNvSpPr>
          <p:nvPr>
            <p:ph type="body"/>
          </p:nvPr>
        </p:nvSpPr>
        <p:spPr>
          <a:xfrm>
            <a:off x="6231960" y="368208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146" name="PlaceHolder 2"/>
          <p:cNvSpPr>
            <a:spLocks noGrp="1"/>
          </p:cNvSpPr>
          <p:nvPr>
            <p:ph type="body"/>
          </p:nvPr>
        </p:nvSpPr>
        <p:spPr>
          <a:xfrm>
            <a:off x="609480" y="1604520"/>
            <a:ext cx="35330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47" name="PlaceHolder 3"/>
          <p:cNvSpPr>
            <a:spLocks noGrp="1"/>
          </p:cNvSpPr>
          <p:nvPr>
            <p:ph type="body"/>
          </p:nvPr>
        </p:nvSpPr>
        <p:spPr>
          <a:xfrm>
            <a:off x="4319640" y="1604520"/>
            <a:ext cx="35330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48" name="PlaceHolder 4"/>
          <p:cNvSpPr>
            <a:spLocks noGrp="1"/>
          </p:cNvSpPr>
          <p:nvPr>
            <p:ph type="body"/>
          </p:nvPr>
        </p:nvSpPr>
        <p:spPr>
          <a:xfrm>
            <a:off x="8029800" y="1604520"/>
            <a:ext cx="35330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49" name="PlaceHolder 5"/>
          <p:cNvSpPr>
            <a:spLocks noGrp="1"/>
          </p:cNvSpPr>
          <p:nvPr>
            <p:ph type="body"/>
          </p:nvPr>
        </p:nvSpPr>
        <p:spPr>
          <a:xfrm>
            <a:off x="609480" y="3682080"/>
            <a:ext cx="35330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50" name="PlaceHolder 6"/>
          <p:cNvSpPr>
            <a:spLocks noGrp="1"/>
          </p:cNvSpPr>
          <p:nvPr>
            <p:ph type="body"/>
          </p:nvPr>
        </p:nvSpPr>
        <p:spPr>
          <a:xfrm>
            <a:off x="4319640" y="3682080"/>
            <a:ext cx="35330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51" name="PlaceHolder 7"/>
          <p:cNvSpPr>
            <a:spLocks noGrp="1"/>
          </p:cNvSpPr>
          <p:nvPr>
            <p:ph type="body"/>
          </p:nvPr>
        </p:nvSpPr>
        <p:spPr>
          <a:xfrm>
            <a:off x="8029800" y="3682080"/>
            <a:ext cx="353304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55"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156"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158" name="PlaceHolder 2"/>
          <p:cNvSpPr>
            <a:spLocks noGrp="1"/>
          </p:cNvSpPr>
          <p:nvPr>
            <p:ph type="body"/>
          </p:nvPr>
        </p:nvSpPr>
        <p:spPr>
          <a:xfrm>
            <a:off x="609480" y="1604520"/>
            <a:ext cx="10972440" cy="397728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9"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160" name="PlaceHolder 2"/>
          <p:cNvSpPr>
            <a:spLocks noGrp="1"/>
          </p:cNvSpPr>
          <p:nvPr>
            <p:ph type="body"/>
          </p:nvPr>
        </p:nvSpPr>
        <p:spPr>
          <a:xfrm>
            <a:off x="609480" y="1604520"/>
            <a:ext cx="5354280" cy="3977280"/>
          </a:xfrm>
          <a:prstGeom prst="rect">
            <a:avLst/>
          </a:prstGeom>
        </p:spPr>
        <p:txBody>
          <a:bodyPr lIns="0" rIns="0" tIns="0" bIns="0">
            <a:normAutofit/>
          </a:bodyPr>
          <a:p>
            <a:endParaRPr b="0" lang="fr-FR" sz="1800" spc="-1" strike="noStrike">
              <a:solidFill>
                <a:srgbClr val="000000"/>
              </a:solidFill>
              <a:latin typeface="Arial"/>
            </a:endParaRPr>
          </a:p>
        </p:txBody>
      </p:sp>
      <p:sp>
        <p:nvSpPr>
          <p:cNvPr id="161" name="PlaceHolder 3"/>
          <p:cNvSpPr>
            <a:spLocks noGrp="1"/>
          </p:cNvSpPr>
          <p:nvPr>
            <p:ph type="body"/>
          </p:nvPr>
        </p:nvSpPr>
        <p:spPr>
          <a:xfrm>
            <a:off x="6231960" y="1604520"/>
            <a:ext cx="5354280" cy="397728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2"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63" name="PlaceHolder 1"/>
          <p:cNvSpPr>
            <a:spLocks noGrp="1"/>
          </p:cNvSpPr>
          <p:nvPr>
            <p:ph type="subTitle"/>
          </p:nvPr>
        </p:nvSpPr>
        <p:spPr>
          <a:xfrm>
            <a:off x="609480" y="273600"/>
            <a:ext cx="10972440" cy="530784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4"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165"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66" name="PlaceHolder 3"/>
          <p:cNvSpPr>
            <a:spLocks noGrp="1"/>
          </p:cNvSpPr>
          <p:nvPr>
            <p:ph type="body"/>
          </p:nvPr>
        </p:nvSpPr>
        <p:spPr>
          <a:xfrm>
            <a:off x="6231960" y="1604520"/>
            <a:ext cx="5354280" cy="3977280"/>
          </a:xfrm>
          <a:prstGeom prst="rect">
            <a:avLst/>
          </a:prstGeom>
        </p:spPr>
        <p:txBody>
          <a:bodyPr lIns="0" rIns="0" tIns="0" bIns="0">
            <a:normAutofit/>
          </a:bodyPr>
          <a:p>
            <a:endParaRPr b="0" lang="fr-FR" sz="1800" spc="-1" strike="noStrike">
              <a:solidFill>
                <a:srgbClr val="000000"/>
              </a:solidFill>
              <a:latin typeface="Arial"/>
            </a:endParaRPr>
          </a:p>
        </p:txBody>
      </p:sp>
      <p:sp>
        <p:nvSpPr>
          <p:cNvPr id="167" name="PlaceHolder 4"/>
          <p:cNvSpPr>
            <a:spLocks noGrp="1"/>
          </p:cNvSpPr>
          <p:nvPr>
            <p:ph type="body"/>
          </p:nvPr>
        </p:nvSpPr>
        <p:spPr>
          <a:xfrm>
            <a:off x="609480" y="368208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8"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169" name="PlaceHolder 2"/>
          <p:cNvSpPr>
            <a:spLocks noGrp="1"/>
          </p:cNvSpPr>
          <p:nvPr>
            <p:ph type="body"/>
          </p:nvPr>
        </p:nvSpPr>
        <p:spPr>
          <a:xfrm>
            <a:off x="609480" y="1604520"/>
            <a:ext cx="5354280" cy="3977280"/>
          </a:xfrm>
          <a:prstGeom prst="rect">
            <a:avLst/>
          </a:prstGeom>
        </p:spPr>
        <p:txBody>
          <a:bodyPr lIns="0" rIns="0" tIns="0" bIns="0">
            <a:normAutofit/>
          </a:bodyPr>
          <a:p>
            <a:endParaRPr b="0" lang="fr-FR" sz="1800" spc="-1" strike="noStrike">
              <a:solidFill>
                <a:srgbClr val="000000"/>
              </a:solidFill>
              <a:latin typeface="Arial"/>
            </a:endParaRPr>
          </a:p>
        </p:txBody>
      </p:sp>
      <p:sp>
        <p:nvSpPr>
          <p:cNvPr id="170"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71" name="PlaceHolder 4"/>
          <p:cNvSpPr>
            <a:spLocks noGrp="1"/>
          </p:cNvSpPr>
          <p:nvPr>
            <p:ph type="body"/>
          </p:nvPr>
        </p:nvSpPr>
        <p:spPr>
          <a:xfrm>
            <a:off x="6231960" y="368208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173"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74"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75" name="PlaceHolder 4"/>
          <p:cNvSpPr>
            <a:spLocks noGrp="1"/>
          </p:cNvSpPr>
          <p:nvPr>
            <p:ph type="body"/>
          </p:nvPr>
        </p:nvSpPr>
        <p:spPr>
          <a:xfrm>
            <a:off x="609480" y="3682080"/>
            <a:ext cx="1097244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6"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177" name="PlaceHolder 2"/>
          <p:cNvSpPr>
            <a:spLocks noGrp="1"/>
          </p:cNvSpPr>
          <p:nvPr>
            <p:ph type="body"/>
          </p:nvPr>
        </p:nvSpPr>
        <p:spPr>
          <a:xfrm>
            <a:off x="609480" y="1604520"/>
            <a:ext cx="109724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78" name="PlaceHolder 3"/>
          <p:cNvSpPr>
            <a:spLocks noGrp="1"/>
          </p:cNvSpPr>
          <p:nvPr>
            <p:ph type="body"/>
          </p:nvPr>
        </p:nvSpPr>
        <p:spPr>
          <a:xfrm>
            <a:off x="609480" y="3682080"/>
            <a:ext cx="1097244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9"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180"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81"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82" name="PlaceHolder 4"/>
          <p:cNvSpPr>
            <a:spLocks noGrp="1"/>
          </p:cNvSpPr>
          <p:nvPr>
            <p:ph type="body"/>
          </p:nvPr>
        </p:nvSpPr>
        <p:spPr>
          <a:xfrm>
            <a:off x="609480" y="368208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83" name="PlaceHolder 5"/>
          <p:cNvSpPr>
            <a:spLocks noGrp="1"/>
          </p:cNvSpPr>
          <p:nvPr>
            <p:ph type="body"/>
          </p:nvPr>
        </p:nvSpPr>
        <p:spPr>
          <a:xfrm>
            <a:off x="6231960" y="368208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84"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185" name="PlaceHolder 2"/>
          <p:cNvSpPr>
            <a:spLocks noGrp="1"/>
          </p:cNvSpPr>
          <p:nvPr>
            <p:ph type="body"/>
          </p:nvPr>
        </p:nvSpPr>
        <p:spPr>
          <a:xfrm>
            <a:off x="609480" y="1604520"/>
            <a:ext cx="35330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86" name="PlaceHolder 3"/>
          <p:cNvSpPr>
            <a:spLocks noGrp="1"/>
          </p:cNvSpPr>
          <p:nvPr>
            <p:ph type="body"/>
          </p:nvPr>
        </p:nvSpPr>
        <p:spPr>
          <a:xfrm>
            <a:off x="4319640" y="1604520"/>
            <a:ext cx="35330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87" name="PlaceHolder 4"/>
          <p:cNvSpPr>
            <a:spLocks noGrp="1"/>
          </p:cNvSpPr>
          <p:nvPr>
            <p:ph type="body"/>
          </p:nvPr>
        </p:nvSpPr>
        <p:spPr>
          <a:xfrm>
            <a:off x="8029800" y="1604520"/>
            <a:ext cx="35330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88" name="PlaceHolder 5"/>
          <p:cNvSpPr>
            <a:spLocks noGrp="1"/>
          </p:cNvSpPr>
          <p:nvPr>
            <p:ph type="body"/>
          </p:nvPr>
        </p:nvSpPr>
        <p:spPr>
          <a:xfrm>
            <a:off x="609480" y="3682080"/>
            <a:ext cx="35330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89" name="PlaceHolder 6"/>
          <p:cNvSpPr>
            <a:spLocks noGrp="1"/>
          </p:cNvSpPr>
          <p:nvPr>
            <p:ph type="body"/>
          </p:nvPr>
        </p:nvSpPr>
        <p:spPr>
          <a:xfrm>
            <a:off x="4319640" y="3682080"/>
            <a:ext cx="353304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90" name="PlaceHolder 7"/>
          <p:cNvSpPr>
            <a:spLocks noGrp="1"/>
          </p:cNvSpPr>
          <p:nvPr>
            <p:ph type="body"/>
          </p:nvPr>
        </p:nvSpPr>
        <p:spPr>
          <a:xfrm>
            <a:off x="8029800" y="3682080"/>
            <a:ext cx="353304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rIns="0" tIns="0" bIns="0">
            <a:normAutofit/>
          </a:bodyPr>
          <a:p>
            <a:endParaRPr b="0" lang="fr-FR" sz="1800" spc="-1" strike="noStrike">
              <a:solidFill>
                <a:srgbClr val="000000"/>
              </a:solidFill>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rIns="0" tIns="0" bIns="0">
            <a:normAutofit/>
          </a:bodyPr>
          <a:p>
            <a:endParaRPr b="0" lang="fr-FR" sz="1800" spc="-1" strike="noStrike">
              <a:solidFill>
                <a:srgbClr val="000000"/>
              </a:solidFill>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rIns="0" tIns="0" bIns="0" anchor="ctr"/>
          <a:p>
            <a:endParaRPr b="0" lang="fr-FR" sz="1800" spc="-1" strike="noStrike">
              <a:solidFill>
                <a:srgbClr val="000000"/>
              </a:solidFill>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1800" spc="-1" strike="noStrike">
              <a:solidFill>
                <a:srgbClr val="000000"/>
              </a:solidFill>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rIns="0" tIns="0" bIns="0">
            <a:normAutofit/>
          </a:bodyPr>
          <a:p>
            <a:endParaRPr b="0" lang="fr-FR" sz="18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09480" y="273600"/>
            <a:ext cx="10972440" cy="1144800"/>
          </a:xfrm>
          <a:prstGeom prst="rect">
            <a:avLst/>
          </a:prstGeom>
        </p:spPr>
        <p:txBody>
          <a:bodyPr lIns="0" rIns="0" tIns="0" bIns="0" anchor="ctr"/>
          <a:p>
            <a:r>
              <a:rPr b="0" lang="fr-FR" sz="1800" spc="-1" strike="noStrike">
                <a:solidFill>
                  <a:srgbClr val="000000"/>
                </a:solidFill>
                <a:latin typeface="Arial"/>
              </a:rPr>
              <a:t>Cliquez pour éditer le format du texte-titre</a:t>
            </a:r>
            <a:endParaRPr b="0" lang="fr-FR" sz="1800" spc="-1" strike="noStrike">
              <a:solidFill>
                <a:srgbClr val="000000"/>
              </a:solidFill>
              <a:latin typeface="Arial"/>
            </a:endParaRPr>
          </a:p>
        </p:txBody>
      </p:sp>
      <p:sp>
        <p:nvSpPr>
          <p:cNvPr id="1"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2000" spc="-1" strike="noStrike">
                <a:solidFill>
                  <a:srgbClr val="000000"/>
                </a:solidFill>
                <a:latin typeface="Arial"/>
              </a:rPr>
              <a:t>Cinquième niveau de plan</a:t>
            </a:r>
            <a:endParaRPr b="0" lang="fr-FR"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2000" spc="-1" strike="noStrike">
                <a:solidFill>
                  <a:srgbClr val="000000"/>
                </a:solidFill>
                <a:latin typeface="Arial"/>
              </a:rPr>
              <a:t>Sixième niveau de plan</a:t>
            </a:r>
            <a:endParaRPr b="0" lang="fr-FR"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2000" spc="-1" strike="noStrike">
                <a:solidFill>
                  <a:srgbClr val="000000"/>
                </a:solidFill>
                <a:latin typeface="Arial"/>
              </a:rPr>
              <a:t>Septième niveau de plan</a:t>
            </a:r>
            <a:endParaRPr b="0" lang="fr-FR"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080" cy="1144440"/>
          </a:xfrm>
          <a:prstGeom prst="rect">
            <a:avLst/>
          </a:prstGeom>
        </p:spPr>
        <p:txBody>
          <a:bodyPr lIns="0" rIns="0" tIns="0" bIns="0" anchor="ctr"/>
          <a:p>
            <a:r>
              <a:rPr b="0" lang="fr-FR" sz="1800" spc="-1" strike="noStrike">
                <a:solidFill>
                  <a:srgbClr val="000000"/>
                </a:solidFill>
                <a:latin typeface="Arial"/>
              </a:rPr>
              <a:t>Cliquez pour éditer le format du texte-titre</a:t>
            </a:r>
            <a:endParaRPr b="0" lang="fr-FR" sz="1800" spc="-1" strike="noStrike">
              <a:solidFill>
                <a:srgbClr val="000000"/>
              </a:solidFill>
              <a:latin typeface="Arial"/>
            </a:endParaRPr>
          </a:p>
        </p:txBody>
      </p:sp>
      <p:sp>
        <p:nvSpPr>
          <p:cNvPr id="39"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2000" spc="-1" strike="noStrike">
                <a:solidFill>
                  <a:srgbClr val="000000"/>
                </a:solidFill>
                <a:latin typeface="Arial"/>
              </a:rPr>
              <a:t>Cinquième niveau de plan</a:t>
            </a:r>
            <a:endParaRPr b="0" lang="fr-FR"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2000" spc="-1" strike="noStrike">
                <a:solidFill>
                  <a:srgbClr val="000000"/>
                </a:solidFill>
                <a:latin typeface="Arial"/>
              </a:rPr>
              <a:t>Sixième niveau de plan</a:t>
            </a:r>
            <a:endParaRPr b="0" lang="fr-FR"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2000" spc="-1" strike="noStrike">
                <a:solidFill>
                  <a:srgbClr val="000000"/>
                </a:solidFill>
                <a:latin typeface="Arial"/>
              </a:rPr>
              <a:t>Septième niveau de plan</a:t>
            </a:r>
            <a:endParaRPr b="0" lang="fr-FR"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609480" y="273600"/>
            <a:ext cx="10972440" cy="1144800"/>
          </a:xfrm>
          <a:prstGeom prst="rect">
            <a:avLst/>
          </a:prstGeom>
        </p:spPr>
        <p:txBody>
          <a:bodyPr lIns="0" rIns="0" tIns="0" bIns="0" anchor="ctr"/>
          <a:p>
            <a:r>
              <a:rPr b="0" lang="fr-FR" sz="1800" spc="-1" strike="noStrike">
                <a:solidFill>
                  <a:srgbClr val="000000"/>
                </a:solidFill>
                <a:latin typeface="Arial"/>
              </a:rPr>
              <a:t>Cliquez pour éditer le format du texte-titre</a:t>
            </a:r>
            <a:endParaRPr b="0" lang="fr-FR" sz="1800" spc="-1" strike="noStrike">
              <a:solidFill>
                <a:srgbClr val="000000"/>
              </a:solidFill>
              <a:latin typeface="Arial"/>
            </a:endParaRPr>
          </a:p>
        </p:txBody>
      </p:sp>
      <p:sp>
        <p:nvSpPr>
          <p:cNvPr id="77"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2000" spc="-1" strike="noStrike">
                <a:solidFill>
                  <a:srgbClr val="000000"/>
                </a:solidFill>
                <a:latin typeface="Arial"/>
              </a:rPr>
              <a:t>Cinquième niveau de plan</a:t>
            </a:r>
            <a:endParaRPr b="0" lang="fr-FR"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2000" spc="-1" strike="noStrike">
                <a:solidFill>
                  <a:srgbClr val="000000"/>
                </a:solidFill>
                <a:latin typeface="Arial"/>
              </a:rPr>
              <a:t>Sixième niveau de plan</a:t>
            </a:r>
            <a:endParaRPr b="0" lang="fr-FR"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2000" spc="-1" strike="noStrike">
                <a:solidFill>
                  <a:srgbClr val="000000"/>
                </a:solidFill>
                <a:latin typeface="Arial"/>
              </a:rPr>
              <a:t>Septième niveau de plan</a:t>
            </a:r>
            <a:endParaRPr b="0" lang="fr-FR"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14" name="PlaceHolder 1"/>
          <p:cNvSpPr>
            <a:spLocks noGrp="1"/>
          </p:cNvSpPr>
          <p:nvPr>
            <p:ph type="title"/>
          </p:nvPr>
        </p:nvSpPr>
        <p:spPr>
          <a:xfrm>
            <a:off x="609480" y="273600"/>
            <a:ext cx="10972440" cy="1144800"/>
          </a:xfrm>
          <a:prstGeom prst="rect">
            <a:avLst/>
          </a:prstGeom>
        </p:spPr>
        <p:txBody>
          <a:bodyPr lIns="0" rIns="0" tIns="0" bIns="0" anchor="ctr"/>
          <a:p>
            <a:r>
              <a:rPr b="0" lang="fr-FR" sz="1800" spc="-1" strike="noStrike">
                <a:solidFill>
                  <a:srgbClr val="000000"/>
                </a:solidFill>
                <a:latin typeface="Arial"/>
              </a:rPr>
              <a:t>Cliquez pour éditer le format du texte-titre</a:t>
            </a:r>
            <a:endParaRPr b="0" lang="fr-FR" sz="1800" spc="-1" strike="noStrike">
              <a:solidFill>
                <a:srgbClr val="000000"/>
              </a:solidFill>
              <a:latin typeface="Arial"/>
            </a:endParaRPr>
          </a:p>
        </p:txBody>
      </p:sp>
      <p:sp>
        <p:nvSpPr>
          <p:cNvPr id="115"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2000" spc="-1" strike="noStrike">
                <a:solidFill>
                  <a:srgbClr val="000000"/>
                </a:solidFill>
                <a:latin typeface="Arial"/>
              </a:rPr>
              <a:t>Cinquième niveau de plan</a:t>
            </a:r>
            <a:endParaRPr b="0" lang="fr-FR"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2000" spc="-1" strike="noStrike">
                <a:solidFill>
                  <a:srgbClr val="000000"/>
                </a:solidFill>
                <a:latin typeface="Arial"/>
              </a:rPr>
              <a:t>Sixième niveau de plan</a:t>
            </a:r>
            <a:endParaRPr b="0" lang="fr-FR"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2000" spc="-1" strike="noStrike">
                <a:solidFill>
                  <a:srgbClr val="000000"/>
                </a:solidFill>
                <a:latin typeface="Arial"/>
              </a:rPr>
              <a:t>Septième niveau de plan</a:t>
            </a:r>
            <a:endParaRPr b="0" lang="fr-FR"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52" name="PlaceHolder 1"/>
          <p:cNvSpPr>
            <a:spLocks noGrp="1"/>
          </p:cNvSpPr>
          <p:nvPr>
            <p:ph type="title"/>
          </p:nvPr>
        </p:nvSpPr>
        <p:spPr>
          <a:xfrm>
            <a:off x="609480" y="273600"/>
            <a:ext cx="10972080" cy="1144440"/>
          </a:xfrm>
          <a:prstGeom prst="rect">
            <a:avLst/>
          </a:prstGeom>
        </p:spPr>
        <p:txBody>
          <a:bodyPr lIns="0" rIns="0" tIns="0" bIns="0" anchor="ctr"/>
          <a:p>
            <a:r>
              <a:rPr b="0" lang="fr-FR" sz="1800" spc="-1" strike="noStrike">
                <a:solidFill>
                  <a:srgbClr val="000000"/>
                </a:solidFill>
                <a:latin typeface="Arial"/>
              </a:rPr>
              <a:t>Cliquez pour éditer le format du texte-titre</a:t>
            </a:r>
            <a:endParaRPr b="0" lang="fr-FR" sz="1800" spc="-1" strike="noStrike">
              <a:solidFill>
                <a:srgbClr val="000000"/>
              </a:solidFill>
              <a:latin typeface="Arial"/>
            </a:endParaRPr>
          </a:p>
        </p:txBody>
      </p:sp>
      <p:sp>
        <p:nvSpPr>
          <p:cNvPr id="153" name="PlaceHolder 2"/>
          <p:cNvSpPr>
            <a:spLocks noGrp="1"/>
          </p:cNvSpPr>
          <p:nvPr>
            <p:ph type="body"/>
          </p:nvPr>
        </p:nvSpPr>
        <p:spPr>
          <a:xfrm>
            <a:off x="609480" y="1604520"/>
            <a:ext cx="535392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
        <p:nvSpPr>
          <p:cNvPr id="154" name="PlaceHolder 3"/>
          <p:cNvSpPr>
            <a:spLocks noGrp="1"/>
          </p:cNvSpPr>
          <p:nvPr>
            <p:ph type="body"/>
          </p:nvPr>
        </p:nvSpPr>
        <p:spPr>
          <a:xfrm>
            <a:off x="6231960" y="1604520"/>
            <a:ext cx="535392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1800" spc="-1" strike="noStrike">
                <a:solidFill>
                  <a:srgbClr val="000000"/>
                </a:solidFill>
                <a:latin typeface="Arial"/>
              </a:rPr>
              <a:t>Cliquez pour éditer le format du plan de texte</a:t>
            </a:r>
            <a:endParaRPr b="0" lang="fr-F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r-FR" sz="1800" spc="-1" strike="noStrike">
                <a:solidFill>
                  <a:srgbClr val="000000"/>
                </a:solidFill>
                <a:latin typeface="Arial"/>
              </a:rPr>
              <a:t>Second niveau de plan</a:t>
            </a:r>
            <a:endParaRPr b="0" lang="fr-F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r-FR" sz="1800" spc="-1" strike="noStrike">
                <a:solidFill>
                  <a:srgbClr val="000000"/>
                </a:solidFill>
                <a:latin typeface="Arial"/>
              </a:rPr>
              <a:t>Troisième niveau de plan</a:t>
            </a:r>
            <a:endParaRPr b="0" lang="fr-F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r-FR" sz="1800" spc="-1" strike="noStrike">
                <a:solidFill>
                  <a:srgbClr val="000000"/>
                </a:solidFill>
                <a:latin typeface="Arial"/>
              </a:rPr>
              <a:t>Quatrième niveau de plan</a:t>
            </a:r>
            <a:endParaRPr b="0" lang="fr-F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r-FR" sz="1800" spc="-1" strike="noStrike">
                <a:solidFill>
                  <a:srgbClr val="000000"/>
                </a:solidFill>
                <a:latin typeface="Arial"/>
              </a:rPr>
              <a:t>Cinquième niveau de plan</a:t>
            </a:r>
            <a:endParaRPr b="0" lang="fr-F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r-FR" sz="1800" spc="-1" strike="noStrike">
                <a:solidFill>
                  <a:srgbClr val="000000"/>
                </a:solidFill>
                <a:latin typeface="Arial"/>
              </a:rPr>
              <a:t>Sixième niveau de plan</a:t>
            </a:r>
            <a:endParaRPr b="0" lang="fr-F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r-FR" sz="1800" spc="-1" strike="noStrike">
                <a:solidFill>
                  <a:srgbClr val="000000"/>
                </a:solidFill>
                <a:latin typeface="Arial"/>
              </a:rPr>
              <a:t>Septième niveau de plan</a:t>
            </a:r>
            <a:endParaRPr b="0" lang="fr-FR"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52.xml"/>
</Relationships>
</file>

<file path=ppt/slides/_rels/slide12.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7.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91" name="CustomShape 1"/>
          <p:cNvSpPr/>
          <p:nvPr/>
        </p:nvSpPr>
        <p:spPr>
          <a:xfrm>
            <a:off x="2880" y="0"/>
            <a:ext cx="12187800" cy="6856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92" name="CustomShape 2"/>
          <p:cNvSpPr/>
          <p:nvPr/>
        </p:nvSpPr>
        <p:spPr>
          <a:xfrm>
            <a:off x="0" y="0"/>
            <a:ext cx="4166280" cy="6856920"/>
          </a:xfrm>
          <a:custGeom>
            <a:avLst/>
            <a:gdLst/>
            <a:ah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193" name="CustomShape 3"/>
          <p:cNvSpPr/>
          <p:nvPr/>
        </p:nvSpPr>
        <p:spPr>
          <a:xfrm>
            <a:off x="686880" y="1153440"/>
            <a:ext cx="3199320" cy="446004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1" lang="fr-FR" sz="4400" spc="-1" strike="noStrike">
                <a:solidFill>
                  <a:srgbClr val="ffffff"/>
                </a:solidFill>
                <a:latin typeface="Calibri Light"/>
                <a:ea typeface="DejaVu Sans"/>
              </a:rPr>
              <a:t>Une section du </a:t>
            </a:r>
            <a:r>
              <a:rPr b="1" i="1" lang="fr-FR" sz="4400" spc="-1" strike="noStrike">
                <a:solidFill>
                  <a:srgbClr val="ffffff"/>
                </a:solidFill>
                <a:latin typeface="Calibri Light"/>
                <a:ea typeface="DejaVu Sans"/>
              </a:rPr>
              <a:t>De vita beata</a:t>
            </a:r>
            <a:endParaRPr b="0" lang="fr-FR" sz="4400" spc="-1" strike="noStrike">
              <a:latin typeface="Arial"/>
            </a:endParaRPr>
          </a:p>
        </p:txBody>
      </p:sp>
      <p:sp>
        <p:nvSpPr>
          <p:cNvPr id="194" name="CustomShape 4"/>
          <p:cNvSpPr/>
          <p:nvPr/>
        </p:nvSpPr>
        <p:spPr>
          <a:xfrm flipV="1">
            <a:off x="7550280" y="2454480"/>
            <a:ext cx="4082400" cy="4082400"/>
          </a:xfrm>
          <a:prstGeom prst="arc">
            <a:avLst>
              <a:gd name="adj1" fmla="val 16200000"/>
              <a:gd name="adj2" fmla="val 0"/>
            </a:avLst>
          </a:prstGeom>
          <a:noFill/>
          <a:ln cap="rnd" w="127080">
            <a:solidFill>
              <a:schemeClr val="accent4"/>
            </a:solidFill>
            <a:custDash>
              <a:ds d="400000" sp="300000"/>
            </a:custDash>
            <a:round/>
          </a:ln>
        </p:spPr>
        <p:style>
          <a:lnRef idx="1">
            <a:schemeClr val="accent1"/>
          </a:lnRef>
          <a:fillRef idx="0">
            <a:schemeClr val="accent1"/>
          </a:fillRef>
          <a:effectRef idx="0">
            <a:schemeClr val="accent1"/>
          </a:effectRef>
          <a:fontRef idx="minor"/>
        </p:style>
      </p:sp>
      <p:sp>
        <p:nvSpPr>
          <p:cNvPr id="195" name="CustomShape 5"/>
          <p:cNvSpPr/>
          <p:nvPr/>
        </p:nvSpPr>
        <p:spPr>
          <a:xfrm>
            <a:off x="4447440" y="591480"/>
            <a:ext cx="7005960" cy="5766120"/>
          </a:xfrm>
          <a:prstGeom prst="rect">
            <a:avLst/>
          </a:prstGeom>
          <a:solidFill>
            <a:srgbClr val="ffffff"/>
          </a:solidFill>
          <a:ln w="12600">
            <a:solidFill>
              <a:srgbClr val="4472c4"/>
            </a:solidFill>
            <a:miter/>
          </a:ln>
        </p:spPr>
        <p:style>
          <a:lnRef idx="0"/>
          <a:fillRef idx="0"/>
          <a:effectRef idx="0"/>
          <a:fontRef idx="minor"/>
        </p:style>
        <p:txBody>
          <a:bodyPr lIns="90000" rIns="90000" tIns="45000" bIns="45000" anchor="ctr">
            <a:normAutofit/>
          </a:bodyPr>
          <a:p>
            <a:pPr>
              <a:lnSpc>
                <a:spcPct val="90000"/>
              </a:lnSpc>
              <a:spcBef>
                <a:spcPts val="1001"/>
              </a:spcBef>
            </a:pPr>
            <a:r>
              <a:rPr b="0" i="1" lang="fr-FR" sz="2800" spc="-1" strike="noStrike">
                <a:solidFill>
                  <a:srgbClr val="843c0b"/>
                </a:solidFill>
                <a:latin typeface="Sylfaen"/>
                <a:ea typeface="DejaVu Sans"/>
              </a:rPr>
              <a:t>Objectif </a:t>
            </a:r>
            <a:endParaRPr b="0" lang="fr-FR" sz="2800" spc="-1" strike="noStrike">
              <a:latin typeface="Arial"/>
            </a:endParaRPr>
          </a:p>
          <a:p>
            <a:pPr>
              <a:lnSpc>
                <a:spcPct val="90000"/>
              </a:lnSpc>
              <a:spcBef>
                <a:spcPts val="1001"/>
              </a:spcBef>
            </a:pPr>
            <a:r>
              <a:rPr b="0" lang="fr-FR" sz="2800" spc="-1" strike="noStrike">
                <a:solidFill>
                  <a:srgbClr val="000000"/>
                </a:solidFill>
                <a:latin typeface="Sylfaen"/>
                <a:ea typeface="DejaVu Sans"/>
              </a:rPr>
              <a:t>Présenter au groupe une section de </a:t>
            </a:r>
            <a:r>
              <a:rPr b="0" i="1" lang="fr-FR" sz="2800" spc="-1" strike="noStrike">
                <a:solidFill>
                  <a:srgbClr val="000000"/>
                </a:solidFill>
                <a:latin typeface="Sylfaen"/>
                <a:ea typeface="DejaVu Sans"/>
              </a:rPr>
              <a:t>De vita beata</a:t>
            </a:r>
            <a:r>
              <a:rPr b="0" lang="fr-FR" sz="2800" spc="-1" strike="noStrike">
                <a:solidFill>
                  <a:srgbClr val="000000"/>
                </a:solidFill>
                <a:latin typeface="Sylfaen"/>
                <a:ea typeface="DejaVu Sans"/>
              </a:rPr>
              <a:t>, oeuvre du philosophe Sénèque.</a:t>
            </a:r>
            <a:endParaRPr b="0" lang="fr-FR" sz="2800" spc="-1" strike="noStrike">
              <a:latin typeface="Arial"/>
            </a:endParaRPr>
          </a:p>
          <a:p>
            <a:pPr>
              <a:lnSpc>
                <a:spcPct val="90000"/>
              </a:lnSpc>
              <a:spcBef>
                <a:spcPts val="1001"/>
              </a:spcBef>
            </a:pPr>
            <a:endParaRPr b="0" lang="fr-FR" sz="2800" spc="-1" strike="noStrike">
              <a:latin typeface="Arial"/>
            </a:endParaRPr>
          </a:p>
          <a:p>
            <a:pPr>
              <a:lnSpc>
                <a:spcPct val="90000"/>
              </a:lnSpc>
              <a:spcBef>
                <a:spcPts val="1001"/>
              </a:spcBef>
            </a:pPr>
            <a:r>
              <a:rPr b="0" i="1" lang="fr-FR" sz="2800" spc="-1" strike="noStrike">
                <a:solidFill>
                  <a:srgbClr val="843c0b"/>
                </a:solidFill>
                <a:latin typeface="Sylfaen"/>
                <a:ea typeface="DejaVu Sans"/>
              </a:rPr>
              <a:t>N° de la section choisie : IV</a:t>
            </a:r>
            <a:endParaRPr b="0" lang="fr-FR" sz="2800" spc="-1" strike="noStrike">
              <a:latin typeface="Arial"/>
            </a:endParaRPr>
          </a:p>
          <a:p>
            <a:pPr>
              <a:lnSpc>
                <a:spcPct val="90000"/>
              </a:lnSpc>
              <a:spcBef>
                <a:spcPts val="1001"/>
              </a:spcBef>
            </a:pPr>
            <a:endParaRPr b="0" lang="fr-FR" sz="2800" spc="-1" strike="noStrike">
              <a:latin typeface="Arial"/>
            </a:endParaRPr>
          </a:p>
          <a:p>
            <a:pPr>
              <a:lnSpc>
                <a:spcPct val="90000"/>
              </a:lnSpc>
              <a:spcBef>
                <a:spcPts val="1001"/>
              </a:spcBef>
            </a:pPr>
            <a:r>
              <a:rPr b="0" i="1" lang="fr-FR" sz="2800" spc="-1" strike="noStrike">
                <a:solidFill>
                  <a:srgbClr val="843c0b"/>
                </a:solidFill>
                <a:latin typeface="Sylfaen"/>
                <a:ea typeface="DejaVu Sans"/>
              </a:rPr>
              <a:t>Pourquoi la section IV ?</a:t>
            </a:r>
            <a:endParaRPr b="0" lang="fr-FR" sz="2800" spc="-1" strike="noStrike">
              <a:latin typeface="Arial"/>
            </a:endParaRPr>
          </a:p>
          <a:p>
            <a:pPr algn="just">
              <a:lnSpc>
                <a:spcPct val="90000"/>
              </a:lnSpc>
              <a:spcBef>
                <a:spcPts val="1001"/>
              </a:spcBef>
            </a:pPr>
            <a:r>
              <a:rPr b="0" lang="fr-FR" sz="2800" spc="-1" strike="noStrike">
                <a:solidFill>
                  <a:srgbClr val="000000"/>
                </a:solidFill>
                <a:latin typeface="Sylfaen"/>
                <a:ea typeface="DejaVu Sans"/>
              </a:rPr>
              <a:t>Cette section contient l'amorce de la définition du </a:t>
            </a:r>
            <a:r>
              <a:rPr b="0" lang="fr-FR" sz="2800" spc="-1" strike="noStrike">
                <a:solidFill>
                  <a:srgbClr val="ff0000"/>
                </a:solidFill>
                <a:latin typeface="Sylfaen"/>
                <a:ea typeface="DejaVu Sans"/>
              </a:rPr>
              <a:t>souverain bien (</a:t>
            </a:r>
            <a:r>
              <a:rPr b="0" i="1" lang="fr-FR" sz="2800" spc="-1" strike="noStrike">
                <a:solidFill>
                  <a:srgbClr val="ff0000"/>
                </a:solidFill>
                <a:latin typeface="Sylfaen"/>
                <a:ea typeface="DejaVu Sans"/>
              </a:rPr>
              <a:t>summum bonum</a:t>
            </a:r>
            <a:r>
              <a:rPr b="0" lang="fr-FR" sz="2800" spc="-1" strike="noStrike">
                <a:solidFill>
                  <a:srgbClr val="ff0000"/>
                </a:solidFill>
                <a:latin typeface="Sylfaen"/>
                <a:ea typeface="DejaVu Sans"/>
              </a:rPr>
              <a:t>), notion liée au bonheur </a:t>
            </a:r>
            <a:r>
              <a:rPr b="0" lang="fr-FR" sz="2800" spc="-1" strike="noStrike">
                <a:solidFill>
                  <a:srgbClr val="000000"/>
                </a:solidFill>
                <a:latin typeface="Sylfaen"/>
                <a:ea typeface="DejaVu Sans"/>
              </a:rPr>
              <a:t>qui parcourt toute étude de la philosophie antique. Sénèque se propose d'en livrer une définition synthétique (</a:t>
            </a:r>
            <a:r>
              <a:rPr b="0" i="1" lang="fr-FR" sz="2800" spc="-1" strike="noStrike">
                <a:solidFill>
                  <a:srgbClr val="000000"/>
                </a:solidFill>
                <a:latin typeface="Sylfaen"/>
                <a:ea typeface="DejaVu Sans"/>
              </a:rPr>
              <a:t>potest colligi et in se cogi</a:t>
            </a:r>
            <a:r>
              <a:rPr b="0" lang="fr-FR" sz="2800" spc="-1" strike="noStrike">
                <a:solidFill>
                  <a:srgbClr val="000000"/>
                </a:solidFill>
                <a:latin typeface="Sylfaen"/>
                <a:ea typeface="DejaVu Sans"/>
              </a:rPr>
              <a:t>).</a:t>
            </a:r>
            <a:endParaRPr b="0" lang="fr-FR" sz="2800" spc="-1" strike="noStrike">
              <a:latin typeface="Arial"/>
            </a:endParaRPr>
          </a:p>
        </p:txBody>
      </p:sp>
      <p:sp>
        <p:nvSpPr>
          <p:cNvPr id="196" name="CustomShape 6"/>
          <p:cNvSpPr/>
          <p:nvPr/>
        </p:nvSpPr>
        <p:spPr>
          <a:xfrm>
            <a:off x="4038480" y="6356520"/>
            <a:ext cx="5250240" cy="363960"/>
          </a:xfrm>
          <a:prstGeom prst="rect">
            <a:avLst/>
          </a:prstGeom>
          <a:noFill/>
          <a:ln>
            <a:noFill/>
          </a:ln>
        </p:spPr>
        <p:style>
          <a:lnRef idx="0"/>
          <a:fillRef idx="0"/>
          <a:effectRef idx="0"/>
          <a:fontRef idx="minor"/>
        </p:style>
        <p:txBody>
          <a:bodyPr lIns="90000" rIns="90000" tIns="45000" bIns="45000" anchor="ctr">
            <a:normAutofit/>
          </a:bodyPr>
          <a:p>
            <a:pPr algn="ctr">
              <a:lnSpc>
                <a:spcPct val="100000"/>
              </a:lnSpc>
              <a:spcAft>
                <a:spcPts val="601"/>
              </a:spcAft>
            </a:pPr>
            <a:r>
              <a:rPr b="0" lang="fr-FR" sz="1200" spc="-1" strike="noStrike">
                <a:solidFill>
                  <a:srgbClr val="8b8b8b"/>
                </a:solidFill>
                <a:latin typeface="Calibri"/>
                <a:ea typeface="DejaVu Sans"/>
              </a:rPr>
              <a:t>Une section du De vita beata</a:t>
            </a:r>
            <a:endParaRPr b="0" lang="fr-FR" sz="1200" spc="-1" strike="noStrike">
              <a:latin typeface="Arial"/>
            </a:endParaRPr>
          </a:p>
        </p:txBody>
      </p:sp>
      <p:sp>
        <p:nvSpPr>
          <p:cNvPr id="197" name="CustomShape 7"/>
          <p:cNvSpPr/>
          <p:nvPr/>
        </p:nvSpPr>
        <p:spPr>
          <a:xfrm>
            <a:off x="9541440" y="6356520"/>
            <a:ext cx="1811160" cy="363960"/>
          </a:xfrm>
          <a:prstGeom prst="rect">
            <a:avLst/>
          </a:prstGeom>
          <a:noFill/>
          <a:ln>
            <a:noFill/>
          </a:ln>
        </p:spPr>
        <p:style>
          <a:lnRef idx="0"/>
          <a:fillRef idx="0"/>
          <a:effectRef idx="0"/>
          <a:fontRef idx="minor"/>
        </p:style>
        <p:txBody>
          <a:bodyPr lIns="90000" rIns="90000" tIns="45000" bIns="45000" anchor="ctr">
            <a:normAutofit/>
          </a:bodyPr>
          <a:p>
            <a:pPr algn="r">
              <a:lnSpc>
                <a:spcPct val="100000"/>
              </a:lnSpc>
              <a:spcAft>
                <a:spcPts val="601"/>
              </a:spcAft>
            </a:pPr>
            <a:fld id="{FDAB7F15-4730-437F-A3BD-312B42A5DBA5}" type="slidenum">
              <a:rPr b="0" lang="fr-FR" sz="1200" spc="-1" strike="noStrike">
                <a:solidFill>
                  <a:srgbClr val="8b8b8b"/>
                </a:solidFill>
                <a:latin typeface="Calibri"/>
                <a:ea typeface="DejaVu Sans"/>
              </a:rPr>
              <a:t>1</a:t>
            </a:fld>
            <a:endParaRPr b="0" lang="fr-FR" sz="12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8" name="CustomShape 1"/>
          <p:cNvSpPr/>
          <p:nvPr/>
        </p:nvSpPr>
        <p:spPr>
          <a:xfrm>
            <a:off x="839880" y="365040"/>
            <a:ext cx="10514520" cy="1324440"/>
          </a:xfrm>
          <a:prstGeom prst="rect">
            <a:avLst/>
          </a:prstGeom>
          <a:noFill/>
          <a:ln>
            <a:noFill/>
          </a:ln>
        </p:spPr>
        <p:style>
          <a:lnRef idx="0"/>
          <a:fillRef idx="0"/>
          <a:effectRef idx="0"/>
          <a:fontRef idx="minor"/>
        </p:style>
        <p:txBody>
          <a:bodyPr lIns="90000" rIns="90000" tIns="45000" bIns="45000" anchor="ctr"/>
          <a:p>
            <a:pPr>
              <a:lnSpc>
                <a:spcPct val="90000"/>
              </a:lnSpc>
            </a:pPr>
            <a:r>
              <a:rPr b="1" lang="fr-FR" sz="4400" spc="-1" strike="noStrike">
                <a:solidFill>
                  <a:srgbClr val="44546a"/>
                </a:solidFill>
                <a:latin typeface="Calibri Light"/>
                <a:ea typeface="DejaVu Sans"/>
              </a:rPr>
              <a:t>Le bonheur selon Sénèque</a:t>
            </a:r>
            <a:endParaRPr b="0" lang="fr-FR" sz="4400" spc="-1" strike="noStrike">
              <a:latin typeface="Arial"/>
            </a:endParaRPr>
          </a:p>
        </p:txBody>
      </p:sp>
      <p:sp>
        <p:nvSpPr>
          <p:cNvPr id="259" name="CustomShape 2"/>
          <p:cNvSpPr/>
          <p:nvPr/>
        </p:nvSpPr>
        <p:spPr>
          <a:xfrm>
            <a:off x="695880" y="1422360"/>
            <a:ext cx="5156640" cy="822960"/>
          </a:xfrm>
          <a:prstGeom prst="rect">
            <a:avLst/>
          </a:prstGeom>
          <a:noFill/>
          <a:ln>
            <a:noFill/>
          </a:ln>
        </p:spPr>
        <p:style>
          <a:lnRef idx="0"/>
          <a:fillRef idx="0"/>
          <a:effectRef idx="0"/>
          <a:fontRef idx="minor"/>
        </p:style>
        <p:txBody>
          <a:bodyPr lIns="90000" rIns="90000" tIns="45000" bIns="45000" anchor="b"/>
          <a:p>
            <a:pPr>
              <a:lnSpc>
                <a:spcPct val="90000"/>
              </a:lnSpc>
              <a:spcBef>
                <a:spcPts val="1001"/>
              </a:spcBef>
            </a:pPr>
            <a:r>
              <a:rPr b="1" lang="fr-FR" sz="2400" spc="-1" strike="noStrike">
                <a:solidFill>
                  <a:srgbClr val="000000"/>
                </a:solidFill>
                <a:latin typeface="Calibri"/>
                <a:ea typeface="DejaVu Sans"/>
              </a:rPr>
              <a:t>Aliqua vitae beatae bona</a:t>
            </a:r>
            <a:endParaRPr b="0" lang="fr-FR" sz="2400" spc="-1" strike="noStrike">
              <a:latin typeface="Arial"/>
            </a:endParaRPr>
          </a:p>
        </p:txBody>
      </p:sp>
      <p:sp>
        <p:nvSpPr>
          <p:cNvPr id="260" name="CustomShape 3"/>
          <p:cNvSpPr/>
          <p:nvPr/>
        </p:nvSpPr>
        <p:spPr>
          <a:xfrm>
            <a:off x="839880" y="2850120"/>
            <a:ext cx="5156640" cy="3683520"/>
          </a:xfrm>
          <a:prstGeom prst="rect">
            <a:avLst/>
          </a:prstGeom>
          <a:noFill/>
          <a:ln>
            <a:noFill/>
          </a:ln>
        </p:spPr>
        <p:style>
          <a:lnRef idx="0"/>
          <a:fillRef idx="0"/>
          <a:effectRef idx="0"/>
          <a:fontRef idx="minor"/>
        </p:style>
        <p:txBody>
          <a:bodyPr lIns="90000" rIns="90000" tIns="45000" bIns="45000">
            <a:normAutofit/>
          </a:bodyPr>
          <a:p>
            <a:pPr marL="228600" indent="-227520">
              <a:lnSpc>
                <a:spcPct val="90000"/>
              </a:lnSpc>
              <a:spcBef>
                <a:spcPts val="1001"/>
              </a:spcBef>
              <a:buClr>
                <a:srgbClr val="000000"/>
              </a:buClr>
              <a:buFont typeface="Arial"/>
              <a:buChar char="•"/>
            </a:pPr>
            <a:r>
              <a:rPr b="0" lang="fr-FR" sz="2800" spc="-1" strike="noStrike">
                <a:solidFill>
                  <a:srgbClr val="000000"/>
                </a:solidFill>
                <a:latin typeface="Calibri"/>
                <a:ea typeface="DejaVu Sans"/>
              </a:rPr>
              <a:t>Summum bonum est animus fortuita despiciens.</a:t>
            </a:r>
            <a:endParaRPr b="0" lang="fr-FR" sz="2800" spc="-1" strike="noStrike">
              <a:latin typeface="Arial"/>
            </a:endParaRPr>
          </a:p>
          <a:p>
            <a:pPr marL="228600" indent="-227520">
              <a:lnSpc>
                <a:spcPct val="90000"/>
              </a:lnSpc>
              <a:spcBef>
                <a:spcPts val="1001"/>
              </a:spcBef>
              <a:buClr>
                <a:srgbClr val="000000"/>
              </a:buClr>
              <a:buFont typeface="Arial"/>
              <a:buChar char="•"/>
            </a:pPr>
            <a:r>
              <a:rPr b="0" lang="fr-FR" sz="2800" spc="-1" strike="noStrike">
                <a:solidFill>
                  <a:srgbClr val="000000"/>
                </a:solidFill>
                <a:latin typeface="Calibri"/>
                <a:ea typeface="DejaVu Sans"/>
              </a:rPr>
              <a:t>Homo beatus est is, quem nec extollant fortuita, nec fragant.</a:t>
            </a:r>
            <a:endParaRPr b="0" lang="fr-FR" sz="2800" spc="-1" strike="noStrike">
              <a:latin typeface="Arial"/>
            </a:endParaRPr>
          </a:p>
          <a:p>
            <a:pPr marL="228600" indent="-227520">
              <a:lnSpc>
                <a:spcPct val="90000"/>
              </a:lnSpc>
              <a:spcBef>
                <a:spcPts val="1001"/>
              </a:spcBef>
              <a:buClr>
                <a:srgbClr val="000000"/>
              </a:buClr>
              <a:buFont typeface="Arial"/>
              <a:buChar char="•"/>
            </a:pPr>
            <a:r>
              <a:rPr b="0" lang="fr-FR" sz="2800" spc="-1" strike="noStrike">
                <a:solidFill>
                  <a:srgbClr val="000000"/>
                </a:solidFill>
                <a:latin typeface="Calibri"/>
                <a:ea typeface="DejaVu Sans"/>
              </a:rPr>
              <a:t>Quo die infra voluptatem fuerit, et infra dolorem erit.</a:t>
            </a:r>
            <a:endParaRPr b="0" lang="fr-FR" sz="2800" spc="-1" strike="noStrike">
              <a:latin typeface="Arial"/>
            </a:endParaRPr>
          </a:p>
        </p:txBody>
      </p:sp>
      <p:sp>
        <p:nvSpPr>
          <p:cNvPr id="261" name="CustomShape 4"/>
          <p:cNvSpPr/>
          <p:nvPr/>
        </p:nvSpPr>
        <p:spPr>
          <a:xfrm>
            <a:off x="6172200" y="1422360"/>
            <a:ext cx="5182200" cy="822960"/>
          </a:xfrm>
          <a:prstGeom prst="rect">
            <a:avLst/>
          </a:prstGeom>
          <a:noFill/>
          <a:ln>
            <a:noFill/>
          </a:ln>
        </p:spPr>
        <p:style>
          <a:lnRef idx="0"/>
          <a:fillRef idx="0"/>
          <a:effectRef idx="0"/>
          <a:fontRef idx="minor"/>
        </p:style>
        <p:txBody>
          <a:bodyPr lIns="90000" rIns="90000" tIns="45000" bIns="45000" anchor="b"/>
          <a:p>
            <a:pPr>
              <a:lnSpc>
                <a:spcPct val="90000"/>
              </a:lnSpc>
              <a:spcBef>
                <a:spcPts val="1001"/>
              </a:spcBef>
            </a:pPr>
            <a:r>
              <a:rPr b="1" lang="fr-FR" sz="2400" spc="-1" strike="noStrike">
                <a:solidFill>
                  <a:srgbClr val="000000"/>
                </a:solidFill>
                <a:latin typeface="Candara"/>
                <a:ea typeface="DejaVu Sans"/>
              </a:rPr>
              <a:t>Quelques biens pour une vie heureuse</a:t>
            </a:r>
            <a:endParaRPr b="0" lang="fr-FR" sz="2400" spc="-1" strike="noStrike">
              <a:latin typeface="Arial"/>
            </a:endParaRPr>
          </a:p>
        </p:txBody>
      </p:sp>
      <p:sp>
        <p:nvSpPr>
          <p:cNvPr id="262" name="CustomShape 5"/>
          <p:cNvSpPr/>
          <p:nvPr/>
        </p:nvSpPr>
        <p:spPr>
          <a:xfrm>
            <a:off x="6172200" y="2505240"/>
            <a:ext cx="5182200" cy="3683520"/>
          </a:xfrm>
          <a:prstGeom prst="rect">
            <a:avLst/>
          </a:prstGeom>
          <a:noFill/>
          <a:ln>
            <a:noFill/>
          </a:ln>
        </p:spPr>
        <p:style>
          <a:lnRef idx="0"/>
          <a:fillRef idx="0"/>
          <a:effectRef idx="0"/>
          <a:fontRef idx="minor"/>
        </p:style>
        <p:txBody>
          <a:bodyPr lIns="90000" rIns="90000" tIns="45000" bIns="45000">
            <a:normAutofit/>
          </a:bodyPr>
          <a:p>
            <a:pPr marL="228600" indent="-227520">
              <a:lnSpc>
                <a:spcPct val="90000"/>
              </a:lnSpc>
              <a:spcBef>
                <a:spcPts val="1001"/>
              </a:spcBef>
              <a:buClr>
                <a:srgbClr val="000000"/>
              </a:buClr>
              <a:buFont typeface="Arial"/>
              <a:buChar char="•"/>
            </a:pPr>
            <a:r>
              <a:rPr b="0" lang="fr-FR" sz="2800" spc="-1" strike="noStrike">
                <a:solidFill>
                  <a:srgbClr val="000000"/>
                </a:solidFill>
                <a:latin typeface="Candara"/>
                <a:ea typeface="DejaVu Sans"/>
              </a:rPr>
              <a:t>Le souverain bien, c'est l'âme qui méprise les coups du sort.</a:t>
            </a:r>
            <a:endParaRPr b="0" lang="fr-FR" sz="2800" spc="-1" strike="noStrike">
              <a:latin typeface="Arial"/>
            </a:endParaRPr>
          </a:p>
          <a:p>
            <a:pPr marL="228600" indent="-227520">
              <a:lnSpc>
                <a:spcPct val="90000"/>
              </a:lnSpc>
              <a:spcBef>
                <a:spcPts val="1001"/>
              </a:spcBef>
              <a:buClr>
                <a:srgbClr val="000000"/>
              </a:buClr>
              <a:buFont typeface="Arial"/>
              <a:buChar char="•"/>
            </a:pPr>
            <a:r>
              <a:rPr b="0" lang="fr-FR" sz="2800" spc="-1" strike="noStrike">
                <a:solidFill>
                  <a:srgbClr val="000000"/>
                </a:solidFill>
                <a:latin typeface="Candara"/>
                <a:ea typeface="DejaVu Sans"/>
              </a:rPr>
              <a:t>L'homme heureux est celui que n'exaltent ni ne brisent les coups de la fortune.</a:t>
            </a:r>
            <a:endParaRPr b="0" lang="fr-FR" sz="2800" spc="-1" strike="noStrike">
              <a:latin typeface="Arial"/>
            </a:endParaRPr>
          </a:p>
          <a:p>
            <a:pPr marL="228600" indent="-227520">
              <a:lnSpc>
                <a:spcPct val="90000"/>
              </a:lnSpc>
              <a:spcBef>
                <a:spcPts val="1001"/>
              </a:spcBef>
              <a:buClr>
                <a:srgbClr val="000000"/>
              </a:buClr>
              <a:buFont typeface="Arial"/>
              <a:buChar char="•"/>
            </a:pPr>
            <a:r>
              <a:rPr b="0" lang="fr-FR" sz="2800" spc="-1" strike="noStrike">
                <a:solidFill>
                  <a:srgbClr val="000000"/>
                </a:solidFill>
                <a:latin typeface="Candara"/>
                <a:ea typeface="DejaVu Sans"/>
              </a:rPr>
              <a:t>Le jour où il aura été sous l'emprise des plaisirs, il le sera aussi sous celle de la douleur.</a:t>
            </a:r>
            <a:endParaRPr b="0" lang="fr-FR" sz="2800" spc="-1" strike="noStrike">
              <a:latin typeface="Arial"/>
            </a:endParaRPr>
          </a:p>
        </p:txBody>
      </p:sp>
      <p:sp>
        <p:nvSpPr>
          <p:cNvPr id="263" name="CustomShape 6"/>
          <p:cNvSpPr/>
          <p:nvPr/>
        </p:nvSpPr>
        <p:spPr>
          <a:xfrm>
            <a:off x="4038480" y="6356520"/>
            <a:ext cx="4113720" cy="36396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ea typeface="DejaVu Sans"/>
              </a:rPr>
              <a:t>Une section du De vita beata</a:t>
            </a:r>
            <a:endParaRPr b="0" lang="fr-FR" sz="1200" spc="-1" strike="noStrike">
              <a:latin typeface="Arial"/>
            </a:endParaRPr>
          </a:p>
        </p:txBody>
      </p:sp>
      <p:sp>
        <p:nvSpPr>
          <p:cNvPr id="264" name="CustomShape 7"/>
          <p:cNvSpPr/>
          <p:nvPr/>
        </p:nvSpPr>
        <p:spPr>
          <a:xfrm>
            <a:off x="8610480" y="6356520"/>
            <a:ext cx="2742120" cy="363960"/>
          </a:xfrm>
          <a:prstGeom prst="rect">
            <a:avLst/>
          </a:prstGeom>
          <a:noFill/>
          <a:ln>
            <a:noFill/>
          </a:ln>
        </p:spPr>
        <p:style>
          <a:lnRef idx="0"/>
          <a:fillRef idx="0"/>
          <a:effectRef idx="0"/>
          <a:fontRef idx="minor"/>
        </p:style>
        <p:txBody>
          <a:bodyPr lIns="90000" rIns="90000" tIns="45000" bIns="45000" anchor="ctr"/>
          <a:p>
            <a:pPr algn="r">
              <a:lnSpc>
                <a:spcPct val="100000"/>
              </a:lnSpc>
            </a:pPr>
            <a:fld id="{FF781EB4-BA32-465B-979C-271BB5767BAF}" type="slidenum">
              <a:rPr b="0" lang="fr-FR" sz="1200" spc="-1" strike="noStrike">
                <a:solidFill>
                  <a:srgbClr val="8b8b8b"/>
                </a:solidFill>
                <a:latin typeface="Calibri"/>
                <a:ea typeface="DejaVu Sans"/>
              </a:rPr>
              <a:t>10</a:t>
            </a:fld>
            <a:endParaRPr b="0" lang="fr-FR" sz="1200" spc="-1" strike="noStrike">
              <a:latin typeface="Arial"/>
            </a:endParaRPr>
          </a:p>
        </p:txBody>
      </p:sp>
    </p:spTree>
  </p:cSld>
  <p:transition spd="slow">
    <p:randomBar dir="vert"/>
  </p:transition>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65" name="CustomShape 1"/>
          <p:cNvSpPr/>
          <p:nvPr/>
        </p:nvSpPr>
        <p:spPr>
          <a:xfrm>
            <a:off x="321480" y="320040"/>
            <a:ext cx="11547720" cy="6216840"/>
          </a:xfrm>
          <a:prstGeom prst="rect">
            <a:avLst/>
          </a:prstGeom>
          <a:solidFill>
            <a:schemeClr val="tx1">
              <a:alpha val="10000"/>
            </a:schemeClr>
          </a:solidFill>
          <a:ln w="127080">
            <a:noFill/>
          </a:ln>
        </p:spPr>
        <p:style>
          <a:lnRef idx="2">
            <a:schemeClr val="accent1">
              <a:shade val="50000"/>
            </a:schemeClr>
          </a:lnRef>
          <a:fillRef idx="1">
            <a:schemeClr val="accent1"/>
          </a:fillRef>
          <a:effectRef idx="0">
            <a:schemeClr val="accent1"/>
          </a:effectRef>
          <a:fontRef idx="minor"/>
        </p:style>
      </p:sp>
      <p:sp>
        <p:nvSpPr>
          <p:cNvPr id="266" name="CustomShape 2"/>
          <p:cNvSpPr/>
          <p:nvPr/>
        </p:nvSpPr>
        <p:spPr>
          <a:xfrm>
            <a:off x="838080" y="963360"/>
            <a:ext cx="2975760" cy="4929840"/>
          </a:xfrm>
          <a:prstGeom prst="rect">
            <a:avLst/>
          </a:prstGeom>
          <a:noFill/>
          <a:ln>
            <a:noFill/>
          </a:ln>
        </p:spPr>
        <p:style>
          <a:lnRef idx="0"/>
          <a:fillRef idx="0"/>
          <a:effectRef idx="0"/>
          <a:fontRef idx="minor"/>
        </p:style>
        <p:txBody>
          <a:bodyPr lIns="90000" rIns="90000" tIns="45000" bIns="45000" anchor="ctr">
            <a:normAutofit/>
          </a:bodyPr>
          <a:p>
            <a:pPr>
              <a:lnSpc>
                <a:spcPct val="90000"/>
              </a:lnSpc>
            </a:pPr>
            <a:r>
              <a:rPr b="1" lang="fr-FR" sz="3600" spc="-1" strike="noStrike">
                <a:solidFill>
                  <a:srgbClr val="4472c4"/>
                </a:solidFill>
                <a:latin typeface="Calibri Light"/>
                <a:ea typeface="DejaVu Sans"/>
              </a:rPr>
              <a:t>Les figures de style : une métaphore militaire</a:t>
            </a:r>
            <a:endParaRPr b="0" lang="fr-FR" sz="3600" spc="-1" strike="noStrike">
              <a:latin typeface="Arial"/>
            </a:endParaRPr>
          </a:p>
        </p:txBody>
      </p:sp>
      <p:sp>
        <p:nvSpPr>
          <p:cNvPr id="267" name="Line 3"/>
          <p:cNvSpPr/>
          <p:nvPr/>
        </p:nvSpPr>
        <p:spPr>
          <a:xfrm>
            <a:off x="4654080" y="2057400"/>
            <a:ext cx="360" cy="2743200"/>
          </a:xfrm>
          <a:prstGeom prst="line">
            <a:avLst/>
          </a:prstGeom>
          <a:ln w="19080">
            <a:solidFill>
              <a:schemeClr val="tx1">
                <a:lumMod val="85000"/>
                <a:lumOff val="15000"/>
              </a:schemeClr>
            </a:solidFill>
            <a:round/>
          </a:ln>
        </p:spPr>
        <p:style>
          <a:lnRef idx="1">
            <a:schemeClr val="accent1"/>
          </a:lnRef>
          <a:fillRef idx="0">
            <a:schemeClr val="accent1"/>
          </a:fillRef>
          <a:effectRef idx="0">
            <a:schemeClr val="accent1"/>
          </a:effectRef>
          <a:fontRef idx="minor"/>
        </p:style>
      </p:sp>
      <p:sp>
        <p:nvSpPr>
          <p:cNvPr id="268" name="CustomShape 4"/>
          <p:cNvSpPr/>
          <p:nvPr/>
        </p:nvSpPr>
        <p:spPr>
          <a:xfrm>
            <a:off x="4659840" y="316440"/>
            <a:ext cx="6508800" cy="2131200"/>
          </a:xfrm>
          <a:prstGeom prst="rect">
            <a:avLst/>
          </a:prstGeom>
          <a:noFill/>
          <a:ln>
            <a:noFill/>
          </a:ln>
        </p:spPr>
        <p:style>
          <a:lnRef idx="0"/>
          <a:fillRef idx="0"/>
          <a:effectRef idx="0"/>
          <a:fontRef idx="minor"/>
        </p:style>
        <p:txBody>
          <a:bodyPr lIns="90000" rIns="90000" tIns="45000" bIns="45000" anchor="b">
            <a:normAutofit/>
          </a:bodyPr>
          <a:p>
            <a:pPr marL="228600" indent="-227520">
              <a:lnSpc>
                <a:spcPct val="90000"/>
              </a:lnSpc>
              <a:spcBef>
                <a:spcPts val="1001"/>
              </a:spcBef>
              <a:buClr>
                <a:srgbClr val="000000"/>
              </a:buClr>
              <a:buFont typeface="Arial"/>
              <a:buChar char="•"/>
            </a:pPr>
            <a:r>
              <a:rPr b="1" lang="fr-FR" sz="2000" spc="-1" strike="noStrike">
                <a:solidFill>
                  <a:srgbClr val="000000"/>
                </a:solidFill>
                <a:latin typeface="Calibri"/>
                <a:ea typeface="DejaVu Sans"/>
              </a:rPr>
              <a:t>En latin</a:t>
            </a:r>
            <a:endParaRPr b="0" lang="fr-FR" sz="2000" spc="-1" strike="noStrike">
              <a:latin typeface="Arial"/>
            </a:endParaRPr>
          </a:p>
          <a:p>
            <a:pPr>
              <a:lnSpc>
                <a:spcPct val="90000"/>
              </a:lnSpc>
              <a:spcBef>
                <a:spcPts val="1001"/>
              </a:spcBef>
            </a:pPr>
            <a:r>
              <a:rPr b="0" lang="fr-FR" sz="2000" spc="-1" strike="noStrike">
                <a:solidFill>
                  <a:srgbClr val="000000"/>
                </a:solidFill>
                <a:latin typeface="Calibri"/>
                <a:ea typeface="DejaVu Sans"/>
              </a:rPr>
              <a:t>Quemadmodum idem exercitus modo latius panditur modo in angustum coartatur et aut in cornua sinuata media parte curvatur aut recta fronte explicatur, vis illi, utcumque ordinatus est, eadem est et voluntas pro eisdem partibus standi.</a:t>
            </a:r>
            <a:endParaRPr b="0" lang="fr-FR" sz="2000" spc="-1" strike="noStrike">
              <a:latin typeface="Arial"/>
            </a:endParaRPr>
          </a:p>
        </p:txBody>
      </p:sp>
      <p:sp>
        <p:nvSpPr>
          <p:cNvPr id="269" name="CustomShape 5"/>
          <p:cNvSpPr/>
          <p:nvPr/>
        </p:nvSpPr>
        <p:spPr>
          <a:xfrm>
            <a:off x="4717080" y="2813400"/>
            <a:ext cx="6249960" cy="2016000"/>
          </a:xfrm>
          <a:prstGeom prst="rect">
            <a:avLst/>
          </a:prstGeom>
          <a:noFill/>
          <a:ln>
            <a:noFill/>
          </a:ln>
        </p:spPr>
        <p:style>
          <a:lnRef idx="0"/>
          <a:fillRef idx="0"/>
          <a:effectRef idx="0"/>
          <a:fontRef idx="minor"/>
        </p:style>
        <p:txBody>
          <a:bodyPr lIns="90000" rIns="90000" tIns="45000" bIns="45000">
            <a:normAutofit/>
          </a:bodyPr>
          <a:p>
            <a:pPr marL="228600" indent="-227520">
              <a:lnSpc>
                <a:spcPct val="90000"/>
              </a:lnSpc>
              <a:spcBef>
                <a:spcPts val="1001"/>
              </a:spcBef>
              <a:buClr>
                <a:srgbClr val="000000"/>
              </a:buClr>
              <a:buFont typeface="Arial"/>
              <a:buChar char="•"/>
            </a:pPr>
            <a:r>
              <a:rPr b="1" lang="fr-FR" sz="2000" spc="-1" strike="noStrike">
                <a:solidFill>
                  <a:srgbClr val="000000"/>
                </a:solidFill>
                <a:latin typeface="Calibri"/>
                <a:ea typeface="DejaVu Sans"/>
              </a:rPr>
              <a:t>Traduction</a:t>
            </a:r>
            <a:endParaRPr b="0" lang="fr-FR" sz="2000" spc="-1" strike="noStrike">
              <a:latin typeface="Arial"/>
            </a:endParaRPr>
          </a:p>
          <a:p>
            <a:pPr>
              <a:lnSpc>
                <a:spcPct val="90000"/>
              </a:lnSpc>
              <a:spcBef>
                <a:spcPts val="1001"/>
              </a:spcBef>
            </a:pPr>
            <a:r>
              <a:rPr b="0" lang="fr-FR" sz="2000" spc="-1" strike="noStrike">
                <a:solidFill>
                  <a:srgbClr val="843c0b"/>
                </a:solidFill>
                <a:latin typeface="Corbel"/>
                <a:ea typeface="DejaVu Sans"/>
              </a:rPr>
              <a:t>Une même armée peut tantôt s'étendre sur un plus large front, tantôt se masser ; elle peut prendre une formation en demi-cercle ou se déployer en ligne droite, mais </a:t>
            </a:r>
            <a:r>
              <a:rPr b="1" lang="fr-FR" sz="2000" spc="-1" strike="noStrike">
                <a:solidFill>
                  <a:srgbClr val="7030a0"/>
                </a:solidFill>
                <a:latin typeface="Corbel"/>
                <a:ea typeface="DejaVu Sans"/>
              </a:rPr>
              <a:t>sa force d'attaque</a:t>
            </a:r>
            <a:r>
              <a:rPr b="0" lang="fr-FR" sz="2000" spc="-1" strike="noStrike">
                <a:solidFill>
                  <a:srgbClr val="843c0b"/>
                </a:solidFill>
                <a:latin typeface="Corbel"/>
                <a:ea typeface="DejaVu Sans"/>
              </a:rPr>
              <a:t>, de quelque façon qu'on la dispose, est la même, comme </a:t>
            </a:r>
            <a:r>
              <a:rPr b="1" lang="fr-FR" sz="2000" spc="-1" strike="noStrike">
                <a:solidFill>
                  <a:srgbClr val="7030a0"/>
                </a:solidFill>
                <a:latin typeface="Corbel"/>
                <a:ea typeface="DejaVu Sans"/>
              </a:rPr>
              <a:t>son désir de lutter</a:t>
            </a:r>
            <a:r>
              <a:rPr b="0" lang="fr-FR" sz="2000" spc="-1" strike="noStrike">
                <a:solidFill>
                  <a:srgbClr val="843c0b"/>
                </a:solidFill>
                <a:latin typeface="Corbel"/>
                <a:ea typeface="DejaVu Sans"/>
              </a:rPr>
              <a:t> pour la même cause </a:t>
            </a:r>
            <a:endParaRPr b="0" lang="fr-FR" sz="2000" spc="-1" strike="noStrike">
              <a:latin typeface="Arial"/>
            </a:endParaRPr>
          </a:p>
        </p:txBody>
      </p:sp>
      <p:sp>
        <p:nvSpPr>
          <p:cNvPr id="270" name="CustomShape 6"/>
          <p:cNvSpPr/>
          <p:nvPr/>
        </p:nvSpPr>
        <p:spPr>
          <a:xfrm>
            <a:off x="4975920" y="6033600"/>
            <a:ext cx="5258880" cy="363960"/>
          </a:xfrm>
          <a:prstGeom prst="rect">
            <a:avLst/>
          </a:prstGeom>
          <a:noFill/>
          <a:ln>
            <a:noFill/>
          </a:ln>
        </p:spPr>
        <p:style>
          <a:lnRef idx="0"/>
          <a:fillRef idx="0"/>
          <a:effectRef idx="0"/>
          <a:fontRef idx="minor"/>
        </p:style>
        <p:txBody>
          <a:bodyPr lIns="90000" rIns="90000" tIns="45000" bIns="45000" anchor="ctr">
            <a:normAutofit/>
          </a:bodyPr>
          <a:p>
            <a:pPr>
              <a:lnSpc>
                <a:spcPct val="100000"/>
              </a:lnSpc>
              <a:spcAft>
                <a:spcPts val="601"/>
              </a:spcAft>
            </a:pPr>
            <a:r>
              <a:rPr b="0" lang="fr-FR" sz="1050" spc="-1" strike="noStrike">
                <a:solidFill>
                  <a:srgbClr val="000000"/>
                </a:solidFill>
                <a:latin typeface="Calibri"/>
                <a:ea typeface="DejaVu Sans"/>
              </a:rPr>
              <a:t>Une section du De vita beata</a:t>
            </a:r>
            <a:endParaRPr b="0" lang="fr-FR" sz="1050" spc="-1" strike="noStrike">
              <a:latin typeface="Arial"/>
            </a:endParaRPr>
          </a:p>
        </p:txBody>
      </p:sp>
      <p:sp>
        <p:nvSpPr>
          <p:cNvPr id="271" name="CustomShape 7"/>
          <p:cNvSpPr/>
          <p:nvPr/>
        </p:nvSpPr>
        <p:spPr>
          <a:xfrm>
            <a:off x="10571400" y="6033600"/>
            <a:ext cx="781200" cy="363960"/>
          </a:xfrm>
          <a:prstGeom prst="rect">
            <a:avLst/>
          </a:prstGeom>
          <a:noFill/>
          <a:ln>
            <a:noFill/>
          </a:ln>
        </p:spPr>
        <p:style>
          <a:lnRef idx="0"/>
          <a:fillRef idx="0"/>
          <a:effectRef idx="0"/>
          <a:fontRef idx="minor"/>
        </p:style>
        <p:txBody>
          <a:bodyPr lIns="90000" rIns="90000" tIns="45000" bIns="45000" anchor="ctr">
            <a:normAutofit/>
          </a:bodyPr>
          <a:p>
            <a:pPr algn="r">
              <a:lnSpc>
                <a:spcPct val="100000"/>
              </a:lnSpc>
              <a:spcAft>
                <a:spcPts val="601"/>
              </a:spcAft>
            </a:pPr>
            <a:fld id="{65A178C8-D560-4EFF-9FC2-88425304625D}" type="slidenum">
              <a:rPr b="0" lang="fr-FR" sz="1050" spc="-1" strike="noStrike">
                <a:solidFill>
                  <a:srgbClr val="000000"/>
                </a:solidFill>
                <a:latin typeface="Calibri"/>
                <a:ea typeface="DejaVu Sans"/>
              </a:rPr>
              <a:t>11</a:t>
            </a:fld>
            <a:endParaRPr b="0" lang="fr-FR" sz="1050" spc="-1" strike="noStrike">
              <a:latin typeface="Arial"/>
            </a:endParaRPr>
          </a:p>
        </p:txBody>
      </p:sp>
      <p:sp>
        <p:nvSpPr>
          <p:cNvPr id="272" name="CustomShape 8"/>
          <p:cNvSpPr/>
          <p:nvPr/>
        </p:nvSpPr>
        <p:spPr>
          <a:xfrm>
            <a:off x="1670760" y="4905360"/>
            <a:ext cx="8941680" cy="674640"/>
          </a:xfrm>
          <a:prstGeom prst="flowChartProcess">
            <a:avLst/>
          </a:prstGeom>
          <a:solidFill>
            <a:schemeClr val="accent4">
              <a:lumMod val="60000"/>
              <a:lumOff val="40000"/>
            </a:schemeClr>
          </a:solidFill>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fr-FR" sz="2200" spc="-1" strike="noStrike">
                <a:solidFill>
                  <a:srgbClr val="000000"/>
                </a:solidFill>
                <a:latin typeface="Calibri"/>
                <a:ea typeface="DejaVu Sans"/>
              </a:rPr>
              <a:t>Quelle que soit la disposition d'une armée (comparant de l'énoncé philosophique), sa </a:t>
            </a:r>
            <a:r>
              <a:rPr b="1" i="1" lang="fr-FR" sz="2200" spc="-1" strike="noStrike">
                <a:solidFill>
                  <a:srgbClr val="7030a0"/>
                </a:solidFill>
                <a:latin typeface="Calibri"/>
                <a:ea typeface="DejaVu Sans"/>
              </a:rPr>
              <a:t>vis</a:t>
            </a:r>
            <a:r>
              <a:rPr b="1" lang="fr-FR" sz="2200" spc="-1" strike="noStrike">
                <a:solidFill>
                  <a:srgbClr val="7030a0"/>
                </a:solidFill>
                <a:latin typeface="Calibri"/>
                <a:ea typeface="DejaVu Sans"/>
              </a:rPr>
              <a:t> </a:t>
            </a:r>
            <a:r>
              <a:rPr b="0" lang="fr-FR" sz="2200" spc="-1" strike="noStrike">
                <a:solidFill>
                  <a:srgbClr val="000000"/>
                </a:solidFill>
                <a:latin typeface="Calibri"/>
                <a:ea typeface="DejaVu Sans"/>
              </a:rPr>
              <a:t>et sa </a:t>
            </a:r>
            <a:r>
              <a:rPr b="1" i="1" lang="fr-FR" sz="2200" spc="-1" strike="noStrike">
                <a:solidFill>
                  <a:srgbClr val="7030a0"/>
                </a:solidFill>
                <a:latin typeface="Calibri"/>
                <a:ea typeface="DejaVu Sans"/>
              </a:rPr>
              <a:t>voluntas</a:t>
            </a:r>
            <a:r>
              <a:rPr b="1" lang="fr-FR" sz="2200" spc="-1" strike="noStrike">
                <a:solidFill>
                  <a:srgbClr val="7030a0"/>
                </a:solidFill>
                <a:latin typeface="Calibri"/>
                <a:ea typeface="DejaVu Sans"/>
              </a:rPr>
              <a:t> </a:t>
            </a:r>
            <a:r>
              <a:rPr b="0" lang="fr-FR" sz="2200" spc="-1" strike="noStrike">
                <a:solidFill>
                  <a:srgbClr val="000000"/>
                </a:solidFill>
                <a:latin typeface="Calibri"/>
                <a:ea typeface="DejaVu Sans"/>
              </a:rPr>
              <a:t>seront aussi fortes.</a:t>
            </a:r>
            <a:endParaRPr b="0" lang="fr-FR" sz="2200" spc="-1" strike="noStrike">
              <a:latin typeface="Arial"/>
            </a:endParaRPr>
          </a:p>
        </p:txBody>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3" name="CustomShape 1"/>
          <p:cNvSpPr/>
          <p:nvPr/>
        </p:nvSpPr>
        <p:spPr>
          <a:xfrm>
            <a:off x="6384600" y="297360"/>
            <a:ext cx="5280480" cy="2313000"/>
          </a:xfrm>
          <a:prstGeom prst="rect">
            <a:avLst/>
          </a:prstGeom>
          <a:noFill/>
          <a:ln>
            <a:noFill/>
          </a:ln>
        </p:spPr>
        <p:style>
          <a:lnRef idx="0"/>
          <a:fillRef idx="0"/>
          <a:effectRef idx="0"/>
          <a:fontRef idx="minor"/>
        </p:style>
        <p:txBody>
          <a:bodyPr lIns="90000" rIns="90000" tIns="45000" bIns="45000" anchor="b">
            <a:normAutofit fontScale="73000"/>
          </a:bodyPr>
          <a:p>
            <a:pPr algn="ctr">
              <a:lnSpc>
                <a:spcPct val="90000"/>
              </a:lnSpc>
            </a:pPr>
            <a:r>
              <a:rPr b="0" lang="fr-FR" sz="5600" spc="-1" strike="noStrike">
                <a:solidFill>
                  <a:srgbClr val="002060"/>
                </a:solidFill>
                <a:latin typeface="Calibri Light"/>
                <a:ea typeface="DejaVu Sans"/>
              </a:rPr>
              <a:t>Les mots-concepts de la section</a:t>
            </a:r>
            <a:br/>
            <a:endParaRPr b="0" lang="fr-FR" sz="5600" spc="-1" strike="noStrike">
              <a:latin typeface="Arial"/>
            </a:endParaRPr>
          </a:p>
        </p:txBody>
      </p:sp>
      <p:sp>
        <p:nvSpPr>
          <p:cNvPr id="274" name="CustomShape 2"/>
          <p:cNvSpPr/>
          <p:nvPr/>
        </p:nvSpPr>
        <p:spPr>
          <a:xfrm>
            <a:off x="0" y="0"/>
            <a:ext cx="6106680" cy="686052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p:style>
      </p:sp>
      <p:sp>
        <p:nvSpPr>
          <p:cNvPr id="275" name="CustomShape 3"/>
          <p:cNvSpPr/>
          <p:nvPr/>
        </p:nvSpPr>
        <p:spPr>
          <a:xfrm>
            <a:off x="540000" y="486000"/>
            <a:ext cx="5112360" cy="5813280"/>
          </a:xfrm>
          <a:prstGeom prst="roundRect">
            <a:avLst>
              <a:gd name="adj" fmla="val 0"/>
            </a:avLst>
          </a:prstGeom>
          <a:solidFill>
            <a:srgbClr val="ffffff"/>
          </a:solidFill>
          <a:ln w="9360">
            <a:solidFill>
              <a:srgbClr val="c8caca"/>
            </a:solidFill>
            <a:round/>
          </a:ln>
          <a:effectLst>
            <a:outerShdw algn="t" blurRad="57150" dir="5400000" dist="19080" rotWithShape="0">
              <a:srgbClr val="000000">
                <a:alpha val="63000"/>
              </a:srgbClr>
            </a:outerShdw>
          </a:effectLst>
        </p:spPr>
        <p:style>
          <a:lnRef idx="2">
            <a:schemeClr val="accent1">
              <a:shade val="50000"/>
            </a:schemeClr>
          </a:lnRef>
          <a:fillRef idx="1">
            <a:schemeClr val="accent1"/>
          </a:fillRef>
          <a:effectRef idx="0">
            <a:schemeClr val="accent1"/>
          </a:effectRef>
          <a:fontRef idx="minor"/>
        </p:style>
      </p:sp>
      <p:pic>
        <p:nvPicPr>
          <p:cNvPr id="276" name="Graphic 9" descr=""/>
          <p:cNvPicPr/>
          <p:nvPr/>
        </p:nvPicPr>
        <p:blipFill>
          <a:blip r:embed="rId1"/>
          <a:stretch/>
        </p:blipFill>
        <p:spPr>
          <a:xfrm>
            <a:off x="492120" y="711720"/>
            <a:ext cx="2889000" cy="2917800"/>
          </a:xfrm>
          <a:prstGeom prst="rect">
            <a:avLst/>
          </a:prstGeom>
          <a:ln>
            <a:noFill/>
          </a:ln>
        </p:spPr>
      </p:pic>
      <p:sp>
        <p:nvSpPr>
          <p:cNvPr id="277" name="CustomShape 4"/>
          <p:cNvSpPr/>
          <p:nvPr/>
        </p:nvSpPr>
        <p:spPr>
          <a:xfrm>
            <a:off x="645840" y="6356520"/>
            <a:ext cx="5460480" cy="363960"/>
          </a:xfrm>
          <a:prstGeom prst="rect">
            <a:avLst/>
          </a:prstGeom>
          <a:noFill/>
          <a:ln>
            <a:noFill/>
          </a:ln>
        </p:spPr>
        <p:style>
          <a:lnRef idx="0"/>
          <a:fillRef idx="0"/>
          <a:effectRef idx="0"/>
          <a:fontRef idx="minor"/>
        </p:style>
        <p:txBody>
          <a:bodyPr lIns="90000" rIns="90000" tIns="45000" bIns="45000" anchor="ctr">
            <a:normAutofit/>
          </a:bodyPr>
          <a:p>
            <a:pPr>
              <a:lnSpc>
                <a:spcPct val="100000"/>
              </a:lnSpc>
              <a:spcAft>
                <a:spcPts val="601"/>
              </a:spcAft>
            </a:pPr>
            <a:r>
              <a:rPr b="0" lang="fr-FR" sz="1200" spc="-1" strike="noStrike">
                <a:solidFill>
                  <a:srgbClr val="404040"/>
                </a:solidFill>
                <a:latin typeface="Calibri"/>
                <a:ea typeface="DejaVu Sans"/>
              </a:rPr>
              <a:t>Une section du De vita beata</a:t>
            </a:r>
            <a:endParaRPr b="0" lang="fr-FR" sz="1200" spc="-1" strike="noStrike">
              <a:latin typeface="Arial"/>
            </a:endParaRPr>
          </a:p>
        </p:txBody>
      </p:sp>
      <p:sp>
        <p:nvSpPr>
          <p:cNvPr id="278" name="CustomShape 5"/>
          <p:cNvSpPr/>
          <p:nvPr/>
        </p:nvSpPr>
        <p:spPr>
          <a:xfrm>
            <a:off x="10849320" y="6356520"/>
            <a:ext cx="688320" cy="363960"/>
          </a:xfrm>
          <a:prstGeom prst="rect">
            <a:avLst/>
          </a:prstGeom>
          <a:noFill/>
          <a:ln>
            <a:noFill/>
          </a:ln>
        </p:spPr>
        <p:style>
          <a:lnRef idx="0"/>
          <a:fillRef idx="0"/>
          <a:effectRef idx="0"/>
          <a:fontRef idx="minor"/>
        </p:style>
        <p:txBody>
          <a:bodyPr lIns="90000" rIns="90000" tIns="45000" bIns="45000" anchor="ctr">
            <a:normAutofit/>
          </a:bodyPr>
          <a:p>
            <a:pPr>
              <a:lnSpc>
                <a:spcPct val="100000"/>
              </a:lnSpc>
              <a:spcAft>
                <a:spcPts val="601"/>
              </a:spcAft>
            </a:pPr>
            <a:fld id="{7D493CC0-4238-4FF5-A767-89D12872E44E}" type="slidenum">
              <a:rPr b="0" lang="fr-FR" sz="1200" spc="-1" strike="noStrike">
                <a:solidFill>
                  <a:srgbClr val="8b8b8b"/>
                </a:solidFill>
                <a:latin typeface="Calibri"/>
                <a:ea typeface="DejaVu Sans"/>
              </a:rPr>
              <a:t>12</a:t>
            </a:fld>
            <a:endParaRPr b="0" lang="fr-FR" sz="1200" spc="-1" strike="noStrike">
              <a:latin typeface="Arial"/>
            </a:endParaRPr>
          </a:p>
        </p:txBody>
      </p:sp>
      <p:sp>
        <p:nvSpPr>
          <p:cNvPr id="279" name="CustomShape 6"/>
          <p:cNvSpPr/>
          <p:nvPr/>
        </p:nvSpPr>
        <p:spPr>
          <a:xfrm>
            <a:off x="6535800" y="3193200"/>
            <a:ext cx="772560" cy="1144800"/>
          </a:xfrm>
          <a:prstGeom prst="rect">
            <a:avLst/>
          </a:prstGeom>
          <a:noFill/>
          <a:ln>
            <a:noFill/>
          </a:ln>
        </p:spPr>
        <p:style>
          <a:lnRef idx="0"/>
          <a:fillRef idx="0"/>
          <a:effectRef idx="0"/>
          <a:fontRef idx="minor"/>
        </p:style>
      </p:sp>
      <p:sp>
        <p:nvSpPr>
          <p:cNvPr id="280" name="CustomShape 7"/>
          <p:cNvSpPr/>
          <p:nvPr/>
        </p:nvSpPr>
        <p:spPr>
          <a:xfrm>
            <a:off x="439920" y="1453680"/>
            <a:ext cx="10017000" cy="714960"/>
          </a:xfrm>
          <a:prstGeom prst="rect">
            <a:avLst/>
          </a:prstGeom>
          <a:noFill/>
          <a:ln>
            <a:noFill/>
          </a:ln>
        </p:spPr>
        <p:style>
          <a:lnRef idx="0"/>
          <a:fillRef idx="0"/>
          <a:effectRef idx="0"/>
          <a:fontRef idx="minor"/>
        </p:style>
        <p:txBody>
          <a:bodyPr lIns="90000" rIns="90000" tIns="45000" bIns="45000"/>
          <a:p>
            <a:pPr algn="ctr">
              <a:lnSpc>
                <a:spcPct val="100000"/>
              </a:lnSpc>
              <a:spcAft>
                <a:spcPts val="601"/>
              </a:spcAft>
            </a:pPr>
            <a:endParaRPr b="0" lang="fr-FR" sz="1800" spc="-1" strike="noStrike">
              <a:latin typeface="Arial"/>
            </a:endParaRPr>
          </a:p>
          <a:p>
            <a:pPr algn="ctr">
              <a:lnSpc>
                <a:spcPct val="100000"/>
              </a:lnSpc>
              <a:spcAft>
                <a:spcPts val="601"/>
              </a:spcAft>
            </a:pPr>
            <a:endParaRPr b="0" lang="fr-FR" sz="1800" spc="-1" strike="noStrike">
              <a:latin typeface="Arial"/>
            </a:endParaRPr>
          </a:p>
        </p:txBody>
      </p:sp>
      <p:sp>
        <p:nvSpPr>
          <p:cNvPr id="281" name="CustomShape 8"/>
          <p:cNvSpPr/>
          <p:nvPr/>
        </p:nvSpPr>
        <p:spPr>
          <a:xfrm>
            <a:off x="2736000" y="2808000"/>
            <a:ext cx="2592000" cy="585000"/>
          </a:xfrm>
          <a:prstGeom prst="rect">
            <a:avLst/>
          </a:prstGeom>
          <a:ln>
            <a:round/>
          </a:ln>
        </p:spPr>
        <p:style>
          <a:lnRef idx="2">
            <a:schemeClr val="accent2"/>
          </a:lnRef>
          <a:fillRef idx="1">
            <a:schemeClr val="lt1"/>
          </a:fillRef>
          <a:effectRef idx="0">
            <a:schemeClr val="accent2"/>
          </a:effectRef>
          <a:fontRef idx="minor"/>
        </p:style>
        <p:txBody>
          <a:bodyPr lIns="90000" rIns="90000" tIns="45000" bIns="45000"/>
          <a:p>
            <a:pPr>
              <a:lnSpc>
                <a:spcPct val="100000"/>
              </a:lnSpc>
            </a:pPr>
            <a:r>
              <a:rPr b="0" i="1" lang="fr-FR" sz="2800" spc="-1" strike="noStrike">
                <a:solidFill>
                  <a:srgbClr val="c00000"/>
                </a:solidFill>
                <a:latin typeface="TW Cen MT"/>
                <a:ea typeface="DejaVu Sans"/>
              </a:rPr>
              <a:t>QUIES MENTIS</a:t>
            </a:r>
            <a:endParaRPr b="0" lang="fr-FR" sz="2800" spc="-1" strike="noStrike">
              <a:latin typeface="Arial"/>
            </a:endParaRPr>
          </a:p>
        </p:txBody>
      </p:sp>
      <p:sp>
        <p:nvSpPr>
          <p:cNvPr id="282" name="CustomShape 9"/>
          <p:cNvSpPr/>
          <p:nvPr/>
        </p:nvSpPr>
        <p:spPr>
          <a:xfrm>
            <a:off x="9129960" y="5637600"/>
            <a:ext cx="1681200" cy="516600"/>
          </a:xfrm>
          <a:prstGeom prst="rect">
            <a:avLst/>
          </a:prstGeom>
          <a:ln>
            <a:round/>
          </a:ln>
        </p:spPr>
        <p:style>
          <a:lnRef idx="2">
            <a:schemeClr val="accent2"/>
          </a:lnRef>
          <a:fillRef idx="1">
            <a:schemeClr val="lt1"/>
          </a:fillRef>
          <a:effectRef idx="0">
            <a:schemeClr val="accent2"/>
          </a:effectRef>
          <a:fontRef idx="minor"/>
        </p:style>
        <p:txBody>
          <a:bodyPr lIns="90000" rIns="90000" tIns="45000" bIns="45000"/>
          <a:p>
            <a:pPr>
              <a:lnSpc>
                <a:spcPct val="100000"/>
              </a:lnSpc>
            </a:pPr>
            <a:r>
              <a:rPr b="0" lang="fr-FR" sz="2800" spc="-1" strike="noStrike">
                <a:solidFill>
                  <a:srgbClr val="000000"/>
                </a:solidFill>
                <a:latin typeface="Calibri"/>
                <a:ea typeface="DejaVu Sans"/>
              </a:rPr>
              <a:t>FORTUNA</a:t>
            </a:r>
            <a:endParaRPr b="0" lang="fr-FR" sz="2800" spc="-1" strike="noStrike">
              <a:latin typeface="Arial"/>
            </a:endParaRPr>
          </a:p>
        </p:txBody>
      </p:sp>
      <p:sp>
        <p:nvSpPr>
          <p:cNvPr id="283" name="CustomShape 10"/>
          <p:cNvSpPr/>
          <p:nvPr/>
        </p:nvSpPr>
        <p:spPr>
          <a:xfrm>
            <a:off x="2918160" y="3876120"/>
            <a:ext cx="2374920" cy="516600"/>
          </a:xfrm>
          <a:prstGeom prst="rect">
            <a:avLst/>
          </a:prstGeom>
          <a:ln>
            <a:round/>
          </a:ln>
        </p:spPr>
        <p:style>
          <a:lnRef idx="2">
            <a:schemeClr val="accent2"/>
          </a:lnRef>
          <a:fillRef idx="1">
            <a:schemeClr val="lt1"/>
          </a:fillRef>
          <a:effectRef idx="0">
            <a:schemeClr val="accent2"/>
          </a:effectRef>
          <a:fontRef idx="minor"/>
        </p:style>
        <p:txBody>
          <a:bodyPr lIns="90000" rIns="90000" tIns="45000" bIns="45000"/>
          <a:p>
            <a:pPr>
              <a:lnSpc>
                <a:spcPct val="100000"/>
              </a:lnSpc>
            </a:pPr>
            <a:r>
              <a:rPr b="0" i="1" lang="fr-FR" sz="2800" spc="-1" strike="noStrike">
                <a:solidFill>
                  <a:srgbClr val="000000"/>
                </a:solidFill>
                <a:latin typeface="Calibri"/>
                <a:ea typeface="DejaVu Sans"/>
              </a:rPr>
              <a:t>HOMO</a:t>
            </a:r>
            <a:r>
              <a:rPr b="0" i="1" lang="fr-FR" sz="2400" spc="-1" strike="noStrike">
                <a:solidFill>
                  <a:srgbClr val="000000"/>
                </a:solidFill>
                <a:latin typeface="Calibri"/>
                <a:ea typeface="DejaVu Sans"/>
              </a:rPr>
              <a:t> </a:t>
            </a:r>
            <a:r>
              <a:rPr b="0" i="1" lang="fr-FR" sz="2800" spc="-1" strike="noStrike">
                <a:solidFill>
                  <a:srgbClr val="000000"/>
                </a:solidFill>
                <a:latin typeface="Calibri"/>
                <a:ea typeface="DejaVu Sans"/>
              </a:rPr>
              <a:t>BEATUS</a:t>
            </a:r>
            <a:endParaRPr b="0" lang="fr-FR" sz="2800" spc="-1" strike="noStrike">
              <a:latin typeface="Arial"/>
            </a:endParaRPr>
          </a:p>
        </p:txBody>
      </p:sp>
      <p:sp>
        <p:nvSpPr>
          <p:cNvPr id="284" name="CustomShape 11"/>
          <p:cNvSpPr/>
          <p:nvPr/>
        </p:nvSpPr>
        <p:spPr>
          <a:xfrm>
            <a:off x="6535800" y="4102920"/>
            <a:ext cx="1236600" cy="516600"/>
          </a:xfrm>
          <a:prstGeom prst="rect">
            <a:avLst/>
          </a:prstGeom>
          <a:ln>
            <a:round/>
          </a:ln>
        </p:spPr>
        <p:style>
          <a:lnRef idx="2">
            <a:schemeClr val="accent2"/>
          </a:lnRef>
          <a:fillRef idx="1">
            <a:schemeClr val="lt1"/>
          </a:fillRef>
          <a:effectRef idx="0">
            <a:schemeClr val="accent2"/>
          </a:effectRef>
          <a:fontRef idx="minor"/>
        </p:style>
        <p:txBody>
          <a:bodyPr lIns="90000" rIns="90000" tIns="45000" bIns="45000"/>
          <a:p>
            <a:pPr>
              <a:lnSpc>
                <a:spcPct val="100000"/>
              </a:lnSpc>
            </a:pPr>
            <a:r>
              <a:rPr b="0" lang="fr-FR" sz="2800" spc="-1" strike="noStrike">
                <a:solidFill>
                  <a:srgbClr val="000000"/>
                </a:solidFill>
                <a:latin typeface="Calibri"/>
                <a:ea typeface="DejaVu Sans"/>
              </a:rPr>
              <a:t>VIRTUS</a:t>
            </a:r>
            <a:endParaRPr b="0" lang="fr-FR" sz="2800" spc="-1" strike="noStrike">
              <a:latin typeface="Arial"/>
            </a:endParaRPr>
          </a:p>
        </p:txBody>
      </p:sp>
      <p:sp>
        <p:nvSpPr>
          <p:cNvPr id="285" name="CustomShape 12"/>
          <p:cNvSpPr/>
          <p:nvPr/>
        </p:nvSpPr>
        <p:spPr>
          <a:xfrm>
            <a:off x="3148920" y="1451160"/>
            <a:ext cx="1814400" cy="943200"/>
          </a:xfrm>
          <a:prstGeom prst="rect">
            <a:avLst/>
          </a:prstGeom>
          <a:ln>
            <a:round/>
          </a:ln>
        </p:spPr>
        <p:style>
          <a:lnRef idx="2">
            <a:schemeClr val="accent2"/>
          </a:lnRef>
          <a:fillRef idx="1">
            <a:schemeClr val="lt1"/>
          </a:fillRef>
          <a:effectRef idx="0">
            <a:schemeClr val="accent2"/>
          </a:effectRef>
          <a:fontRef idx="minor"/>
        </p:style>
        <p:txBody>
          <a:bodyPr lIns="90000" rIns="90000" tIns="45000" bIns="45000"/>
          <a:p>
            <a:pPr>
              <a:lnSpc>
                <a:spcPct val="100000"/>
              </a:lnSpc>
            </a:pPr>
            <a:r>
              <a:rPr b="0" i="1" lang="fr-FR" sz="2800" spc="-1" strike="noStrike">
                <a:solidFill>
                  <a:srgbClr val="c00000"/>
                </a:solidFill>
                <a:latin typeface="TW Cen MT"/>
                <a:ea typeface="DejaVu Sans"/>
              </a:rPr>
              <a:t>SUMMUM BONUM</a:t>
            </a:r>
            <a:endParaRPr b="0" lang="fr-FR" sz="2800" spc="-1" strike="noStrike">
              <a:latin typeface="Arial"/>
            </a:endParaRPr>
          </a:p>
        </p:txBody>
      </p:sp>
      <p:sp>
        <p:nvSpPr>
          <p:cNvPr id="286" name="CustomShape 13"/>
          <p:cNvSpPr/>
          <p:nvPr/>
        </p:nvSpPr>
        <p:spPr>
          <a:xfrm>
            <a:off x="9969480" y="3195000"/>
            <a:ext cx="1718640" cy="516600"/>
          </a:xfrm>
          <a:prstGeom prst="rect">
            <a:avLst/>
          </a:prstGeom>
          <a:ln>
            <a:round/>
          </a:ln>
        </p:spPr>
        <p:style>
          <a:lnRef idx="2">
            <a:schemeClr val="accent2"/>
          </a:lnRef>
          <a:fillRef idx="1">
            <a:schemeClr val="lt1"/>
          </a:fillRef>
          <a:effectRef idx="0">
            <a:schemeClr val="accent2"/>
          </a:effectRef>
          <a:fontRef idx="minor"/>
        </p:style>
        <p:txBody>
          <a:bodyPr lIns="90000" rIns="90000" tIns="45000" bIns="45000"/>
          <a:p>
            <a:pPr>
              <a:lnSpc>
                <a:spcPct val="100000"/>
              </a:lnSpc>
            </a:pPr>
            <a:r>
              <a:rPr b="0" lang="fr-FR" sz="2800" spc="-1" strike="noStrike">
                <a:solidFill>
                  <a:srgbClr val="000000"/>
                </a:solidFill>
                <a:latin typeface="Calibri"/>
                <a:ea typeface="DejaVu Sans"/>
              </a:rPr>
              <a:t>VOLUPTAS</a:t>
            </a:r>
            <a:endParaRPr b="0" lang="fr-FR" sz="2800" spc="-1" strike="noStrike">
              <a:latin typeface="Arial"/>
            </a:endParaRPr>
          </a:p>
        </p:txBody>
      </p:sp>
      <p:sp>
        <p:nvSpPr>
          <p:cNvPr id="287" name="CustomShape 14"/>
          <p:cNvSpPr/>
          <p:nvPr/>
        </p:nvSpPr>
        <p:spPr>
          <a:xfrm>
            <a:off x="6538680" y="2610360"/>
            <a:ext cx="1255680" cy="516600"/>
          </a:xfrm>
          <a:prstGeom prst="rect">
            <a:avLst/>
          </a:prstGeom>
          <a:ln>
            <a:round/>
          </a:ln>
        </p:spPr>
        <p:style>
          <a:lnRef idx="2">
            <a:schemeClr val="accent2"/>
          </a:lnRef>
          <a:fillRef idx="1">
            <a:schemeClr val="lt1"/>
          </a:fillRef>
          <a:effectRef idx="0">
            <a:schemeClr val="accent2"/>
          </a:effectRef>
          <a:fontRef idx="minor"/>
        </p:style>
        <p:txBody>
          <a:bodyPr lIns="90000" rIns="90000" tIns="45000" bIns="45000"/>
          <a:p>
            <a:pPr>
              <a:lnSpc>
                <a:spcPct val="100000"/>
              </a:lnSpc>
            </a:pPr>
            <a:r>
              <a:rPr b="0" lang="fr-FR" sz="2800" spc="-1" strike="noStrike">
                <a:solidFill>
                  <a:srgbClr val="000000"/>
                </a:solidFill>
                <a:latin typeface="Calibri"/>
                <a:ea typeface="DejaVu Sans"/>
              </a:rPr>
              <a:t>DOLOR</a:t>
            </a:r>
            <a:endParaRPr b="0" lang="fr-FR" sz="2800" spc="-1" strike="noStrike">
              <a:latin typeface="Arial"/>
            </a:endParaRPr>
          </a:p>
        </p:txBody>
      </p:sp>
      <p:sp>
        <p:nvSpPr>
          <p:cNvPr id="288" name="CustomShape 15"/>
          <p:cNvSpPr/>
          <p:nvPr/>
        </p:nvSpPr>
        <p:spPr>
          <a:xfrm>
            <a:off x="10720440" y="4836600"/>
            <a:ext cx="1064880" cy="516600"/>
          </a:xfrm>
          <a:prstGeom prst="rect">
            <a:avLst/>
          </a:prstGeom>
          <a:ln>
            <a:round/>
          </a:ln>
        </p:spPr>
        <p:style>
          <a:lnRef idx="2">
            <a:schemeClr val="accent2"/>
          </a:lnRef>
          <a:fillRef idx="1">
            <a:schemeClr val="lt1"/>
          </a:fillRef>
          <a:effectRef idx="0">
            <a:schemeClr val="accent2"/>
          </a:effectRef>
          <a:fontRef idx="minor"/>
        </p:style>
        <p:txBody>
          <a:bodyPr lIns="90000" rIns="90000" tIns="45000" bIns="45000"/>
          <a:p>
            <a:pPr>
              <a:lnSpc>
                <a:spcPct val="100000"/>
              </a:lnSpc>
            </a:pPr>
            <a:r>
              <a:rPr b="0" lang="fr-FR" sz="2800" spc="-1" strike="noStrike">
                <a:solidFill>
                  <a:srgbClr val="000000"/>
                </a:solidFill>
                <a:latin typeface="Calibri"/>
                <a:ea typeface="DejaVu Sans"/>
              </a:rPr>
              <a:t>CURA</a:t>
            </a:r>
            <a:endParaRPr b="0" lang="fr-FR" sz="2800" spc="-1" strike="noStrike">
              <a:latin typeface="Arial"/>
            </a:endParaRPr>
          </a:p>
        </p:txBody>
      </p:sp>
      <p:sp>
        <p:nvSpPr>
          <p:cNvPr id="289" name="CustomShape 16"/>
          <p:cNvSpPr/>
          <p:nvPr/>
        </p:nvSpPr>
        <p:spPr>
          <a:xfrm>
            <a:off x="9136440" y="2246400"/>
            <a:ext cx="1868760" cy="516600"/>
          </a:xfrm>
          <a:prstGeom prst="rect">
            <a:avLst/>
          </a:prstGeom>
          <a:ln>
            <a:round/>
          </a:ln>
        </p:spPr>
        <p:style>
          <a:lnRef idx="2">
            <a:schemeClr val="accent2"/>
          </a:lnRef>
          <a:fillRef idx="1">
            <a:schemeClr val="lt1"/>
          </a:fillRef>
          <a:effectRef idx="0">
            <a:schemeClr val="accent2"/>
          </a:effectRef>
          <a:fontRef idx="minor"/>
        </p:style>
        <p:txBody>
          <a:bodyPr lIns="90000" rIns="90000" tIns="45000" bIns="45000"/>
          <a:p>
            <a:pPr>
              <a:lnSpc>
                <a:spcPct val="100000"/>
              </a:lnSpc>
            </a:pPr>
            <a:r>
              <a:rPr b="0" lang="fr-FR" sz="2800" spc="-1" strike="noStrike">
                <a:solidFill>
                  <a:srgbClr val="000000"/>
                </a:solidFill>
                <a:latin typeface="Calibri"/>
                <a:ea typeface="DejaVu Sans"/>
              </a:rPr>
              <a:t>SENTENTIA</a:t>
            </a:r>
            <a:endParaRPr b="0" lang="fr-FR" sz="2800" spc="-1" strike="noStrike">
              <a:latin typeface="Arial"/>
            </a:endParaRPr>
          </a:p>
        </p:txBody>
      </p:sp>
      <p:sp>
        <p:nvSpPr>
          <p:cNvPr id="290" name="CustomShape 17"/>
          <p:cNvSpPr/>
          <p:nvPr/>
        </p:nvSpPr>
        <p:spPr>
          <a:xfrm>
            <a:off x="6538680" y="2610360"/>
            <a:ext cx="1255680" cy="516600"/>
          </a:xfrm>
          <a:prstGeom prst="rect">
            <a:avLst/>
          </a:prstGeom>
          <a:ln>
            <a:round/>
          </a:ln>
        </p:spPr>
        <p:style>
          <a:lnRef idx="2">
            <a:schemeClr val="accent2"/>
          </a:lnRef>
          <a:fillRef idx="1">
            <a:schemeClr val="lt1"/>
          </a:fillRef>
          <a:effectRef idx="0">
            <a:schemeClr val="accent2"/>
          </a:effectRef>
          <a:fontRef idx="minor"/>
        </p:style>
        <p:txBody>
          <a:bodyPr lIns="90000" rIns="90000" tIns="45000" bIns="45000"/>
          <a:p>
            <a:pPr>
              <a:lnSpc>
                <a:spcPct val="100000"/>
              </a:lnSpc>
            </a:pPr>
            <a:r>
              <a:rPr b="0" lang="fr-FR" sz="2800" spc="-1" strike="noStrike">
                <a:solidFill>
                  <a:srgbClr val="000000"/>
                </a:solidFill>
                <a:latin typeface="Calibri"/>
                <a:ea typeface="DejaVu Sans"/>
              </a:rPr>
              <a:t>DOLOR</a:t>
            </a:r>
            <a:endParaRPr b="0" lang="fr-FR" sz="2800" spc="-1" strike="noStrike">
              <a:latin typeface="Arial"/>
            </a:endParaRPr>
          </a:p>
        </p:txBody>
      </p:sp>
      <p:sp>
        <p:nvSpPr>
          <p:cNvPr id="291" name="CustomShape 18"/>
          <p:cNvSpPr/>
          <p:nvPr/>
        </p:nvSpPr>
        <p:spPr>
          <a:xfrm>
            <a:off x="725760" y="4359960"/>
            <a:ext cx="1451880" cy="516600"/>
          </a:xfrm>
          <a:prstGeom prst="rect">
            <a:avLst/>
          </a:prstGeom>
          <a:ln>
            <a:round/>
          </a:ln>
        </p:spPr>
        <p:style>
          <a:lnRef idx="2">
            <a:schemeClr val="accent2"/>
          </a:lnRef>
          <a:fillRef idx="1">
            <a:schemeClr val="lt1"/>
          </a:fillRef>
          <a:effectRef idx="0">
            <a:schemeClr val="accent2"/>
          </a:effectRef>
          <a:fontRef idx="minor"/>
        </p:style>
        <p:txBody>
          <a:bodyPr lIns="90000" rIns="90000" tIns="45000" bIns="45000"/>
          <a:p>
            <a:pPr>
              <a:lnSpc>
                <a:spcPct val="100000"/>
              </a:lnSpc>
            </a:pPr>
            <a:r>
              <a:rPr b="0" i="1" lang="fr-FR" sz="2800" spc="-1" strike="noStrike">
                <a:solidFill>
                  <a:srgbClr val="000000"/>
                </a:solidFill>
                <a:latin typeface="Calibri"/>
                <a:ea typeface="DejaVu Sans"/>
              </a:rPr>
              <a:t>DEFINIRI</a:t>
            </a:r>
            <a:endParaRPr b="0" lang="fr-FR" sz="2800" spc="-1" strike="noStrike">
              <a:latin typeface="Arial"/>
            </a:endParaRPr>
          </a:p>
        </p:txBody>
      </p:sp>
      <p:sp>
        <p:nvSpPr>
          <p:cNvPr id="292" name="CustomShape 19"/>
          <p:cNvSpPr/>
          <p:nvPr/>
        </p:nvSpPr>
        <p:spPr>
          <a:xfrm>
            <a:off x="1617120" y="5107680"/>
            <a:ext cx="3335400" cy="516600"/>
          </a:xfrm>
          <a:prstGeom prst="rect">
            <a:avLst/>
          </a:prstGeom>
          <a:ln>
            <a:round/>
          </a:ln>
        </p:spPr>
        <p:style>
          <a:lnRef idx="2">
            <a:schemeClr val="accent2"/>
          </a:lnRef>
          <a:fillRef idx="1">
            <a:schemeClr val="lt1"/>
          </a:fillRef>
          <a:effectRef idx="0">
            <a:schemeClr val="accent2"/>
          </a:effectRef>
          <a:fontRef idx="minor"/>
        </p:style>
        <p:txBody>
          <a:bodyPr lIns="90000" rIns="90000" tIns="45000" bIns="45000"/>
          <a:p>
            <a:pPr>
              <a:lnSpc>
                <a:spcPct val="100000"/>
              </a:lnSpc>
            </a:pPr>
            <a:r>
              <a:rPr b="0" i="1" lang="fr-FR" sz="2800" spc="-1" strike="noStrike">
                <a:solidFill>
                  <a:srgbClr val="000000"/>
                </a:solidFill>
                <a:latin typeface="Calibri"/>
                <a:ea typeface="DejaVu Sans"/>
              </a:rPr>
              <a:t>BEATAE VITAE FINITIO</a:t>
            </a:r>
            <a:endParaRPr b="0" lang="fr-FR" sz="2800" spc="-1" strike="noStrike">
              <a:latin typeface="Arial"/>
            </a:endParaRPr>
          </a:p>
        </p:txBody>
      </p:sp>
      <p:sp>
        <p:nvSpPr>
          <p:cNvPr id="293" name="CustomShape 20"/>
          <p:cNvSpPr/>
          <p:nvPr/>
        </p:nvSpPr>
        <p:spPr>
          <a:xfrm>
            <a:off x="7655760" y="3497400"/>
            <a:ext cx="1667520" cy="516600"/>
          </a:xfrm>
          <a:prstGeom prst="rect">
            <a:avLst/>
          </a:prstGeom>
          <a:ln>
            <a:round/>
          </a:ln>
        </p:spPr>
        <p:style>
          <a:lnRef idx="2">
            <a:schemeClr val="accent2"/>
          </a:lnRef>
          <a:fillRef idx="1">
            <a:schemeClr val="lt1"/>
          </a:fillRef>
          <a:effectRef idx="0">
            <a:schemeClr val="accent2"/>
          </a:effectRef>
          <a:fontRef idx="minor"/>
        </p:style>
        <p:txBody>
          <a:bodyPr lIns="90000" rIns="90000" tIns="45000" bIns="45000"/>
          <a:p>
            <a:pPr>
              <a:lnSpc>
                <a:spcPct val="100000"/>
              </a:lnSpc>
            </a:pPr>
            <a:r>
              <a:rPr b="0" lang="fr-FR" sz="2800" spc="-1" strike="noStrike">
                <a:solidFill>
                  <a:srgbClr val="000000"/>
                </a:solidFill>
                <a:latin typeface="Calibri"/>
                <a:ea typeface="DejaVu Sans"/>
              </a:rPr>
              <a:t>HILARITAS</a:t>
            </a:r>
            <a:endParaRPr b="0" lang="fr-FR" sz="2800" spc="-1" strike="noStrike">
              <a:latin typeface="Arial"/>
            </a:endParaRPr>
          </a:p>
        </p:txBody>
      </p:sp>
      <p:sp>
        <p:nvSpPr>
          <p:cNvPr id="294" name="CustomShape 21"/>
          <p:cNvSpPr/>
          <p:nvPr/>
        </p:nvSpPr>
        <p:spPr>
          <a:xfrm>
            <a:off x="6390360" y="5510160"/>
            <a:ext cx="2027160" cy="516600"/>
          </a:xfrm>
          <a:prstGeom prst="rect">
            <a:avLst/>
          </a:prstGeom>
          <a:ln>
            <a:round/>
          </a:ln>
        </p:spPr>
        <p:style>
          <a:lnRef idx="2">
            <a:schemeClr val="accent2"/>
          </a:lnRef>
          <a:fillRef idx="1">
            <a:schemeClr val="lt1"/>
          </a:fillRef>
          <a:effectRef idx="0">
            <a:schemeClr val="accent2"/>
          </a:effectRef>
          <a:fontRef idx="minor"/>
        </p:style>
        <p:txBody>
          <a:bodyPr lIns="90000" rIns="90000" tIns="45000" bIns="45000"/>
          <a:p>
            <a:pPr>
              <a:lnSpc>
                <a:spcPct val="100000"/>
              </a:lnSpc>
            </a:pPr>
            <a:r>
              <a:rPr b="0" lang="fr-FR" sz="2800" spc="-1" strike="noStrike">
                <a:solidFill>
                  <a:srgbClr val="000000"/>
                </a:solidFill>
                <a:latin typeface="Calibri"/>
                <a:ea typeface="DejaVu Sans"/>
              </a:rPr>
              <a:t>HUMANITAS</a:t>
            </a:r>
            <a:endParaRPr b="0" lang="fr-FR" sz="2800" spc="-1" strike="noStrike">
              <a:latin typeface="Arial"/>
            </a:endParaRPr>
          </a:p>
        </p:txBody>
      </p:sp>
      <p:sp>
        <p:nvSpPr>
          <p:cNvPr id="295" name="CustomShape 22"/>
          <p:cNvSpPr/>
          <p:nvPr/>
        </p:nvSpPr>
        <p:spPr>
          <a:xfrm>
            <a:off x="8762760" y="4359960"/>
            <a:ext cx="1509480" cy="516600"/>
          </a:xfrm>
          <a:prstGeom prst="rect">
            <a:avLst/>
          </a:prstGeom>
          <a:ln>
            <a:round/>
          </a:ln>
        </p:spPr>
        <p:style>
          <a:lnRef idx="2">
            <a:schemeClr val="accent2"/>
          </a:lnRef>
          <a:fillRef idx="1">
            <a:schemeClr val="lt1"/>
          </a:fillRef>
          <a:effectRef idx="0">
            <a:schemeClr val="accent2"/>
          </a:effectRef>
          <a:fontRef idx="minor"/>
        </p:style>
        <p:txBody>
          <a:bodyPr lIns="90000" rIns="90000" tIns="45000" bIns="45000"/>
          <a:p>
            <a:pPr>
              <a:lnSpc>
                <a:spcPct val="100000"/>
              </a:lnSpc>
            </a:pPr>
            <a:r>
              <a:rPr b="0" lang="fr-FR" sz="2800" spc="-1" strike="noStrike">
                <a:solidFill>
                  <a:srgbClr val="000000"/>
                </a:solidFill>
                <a:latin typeface="Calibri"/>
                <a:ea typeface="DejaVu Sans"/>
              </a:rPr>
              <a:t>LAETITIA</a:t>
            </a:r>
            <a:endParaRPr b="0" lang="fr-FR" sz="2800" spc="-1" strike="noStrike">
              <a:latin typeface="Arial"/>
            </a:endParaRPr>
          </a:p>
        </p:txBody>
      </p:sp>
    </p:spTree>
  </p:cSld>
  <mc:AlternateContent>
    <mc:Choice Requires="p14">
      <p:transition spd="med" p14:dur="700">
        <p:fade/>
      </p:transition>
    </mc:Choice>
    <mc:Fallback>
      <p:transition spd="med">
        <p:fade/>
      </p:transition>
    </mc:Fallback>
  </mc:AlternateContent>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6" name="CustomShape 1"/>
          <p:cNvSpPr/>
          <p:nvPr/>
        </p:nvSpPr>
        <p:spPr>
          <a:xfrm>
            <a:off x="839880" y="365040"/>
            <a:ext cx="10514520" cy="1324440"/>
          </a:xfrm>
          <a:prstGeom prst="rect">
            <a:avLst/>
          </a:prstGeom>
          <a:noFill/>
          <a:ln>
            <a:noFill/>
          </a:ln>
        </p:spPr>
        <p:style>
          <a:lnRef idx="0"/>
          <a:fillRef idx="0"/>
          <a:effectRef idx="0"/>
          <a:fontRef idx="minor"/>
        </p:style>
        <p:txBody>
          <a:bodyPr lIns="90000" rIns="90000" tIns="45000" bIns="45000" anchor="ctr"/>
          <a:p>
            <a:pPr algn="ctr">
              <a:lnSpc>
                <a:spcPct val="90000"/>
              </a:lnSpc>
            </a:pPr>
            <a:r>
              <a:rPr b="0" lang="fr-FR" sz="4400" spc="-1" strike="noStrike">
                <a:solidFill>
                  <a:srgbClr val="ffc000"/>
                </a:solidFill>
                <a:latin typeface="Calibri Light"/>
                <a:ea typeface="DejaVu Sans"/>
              </a:rPr>
              <a:t>Traduction d'une phrase de la section</a:t>
            </a:r>
            <a:endParaRPr b="0" lang="fr-FR" sz="4400" spc="-1" strike="noStrike">
              <a:latin typeface="Arial"/>
            </a:endParaRPr>
          </a:p>
        </p:txBody>
      </p:sp>
      <p:sp>
        <p:nvSpPr>
          <p:cNvPr id="297" name="CustomShape 2"/>
          <p:cNvSpPr/>
          <p:nvPr/>
        </p:nvSpPr>
        <p:spPr>
          <a:xfrm>
            <a:off x="839880" y="2505240"/>
            <a:ext cx="5156640" cy="3683520"/>
          </a:xfrm>
          <a:prstGeom prst="rect">
            <a:avLst/>
          </a:prstGeom>
          <a:noFill/>
          <a:ln>
            <a:noFill/>
          </a:ln>
        </p:spPr>
        <p:style>
          <a:lnRef idx="0"/>
          <a:fillRef idx="0"/>
          <a:effectRef idx="0"/>
          <a:fontRef idx="minor"/>
        </p:style>
        <p:txBody>
          <a:bodyPr lIns="90000" rIns="90000" tIns="45000" bIns="45000">
            <a:normAutofit/>
          </a:bodyPr>
          <a:p>
            <a:pPr>
              <a:lnSpc>
                <a:spcPct val="90000"/>
              </a:lnSpc>
              <a:spcBef>
                <a:spcPts val="1001"/>
              </a:spcBef>
            </a:pPr>
            <a:r>
              <a:rPr b="0" lang="fr-FR" sz="2800" spc="-1" strike="noStrike">
                <a:solidFill>
                  <a:srgbClr val="ffffff"/>
                </a:solidFill>
                <a:latin typeface="TW Cen MT"/>
                <a:ea typeface="DejaVu Sans"/>
              </a:rPr>
              <a:t>Idem</a:t>
            </a:r>
            <a:r>
              <a:rPr b="0" lang="fr-FR" sz="2800" spc="-1" strike="noStrike">
                <a:solidFill>
                  <a:srgbClr val="000000"/>
                </a:solidFill>
                <a:latin typeface="TW Cen MT"/>
                <a:ea typeface="DejaVu Sans"/>
              </a:rPr>
              <a:t> </a:t>
            </a:r>
            <a:r>
              <a:rPr b="0" lang="fr-FR" sz="2800" spc="-1" strike="noStrike">
                <a:solidFill>
                  <a:srgbClr val="ff0000"/>
                </a:solidFill>
                <a:latin typeface="TW Cen MT"/>
                <a:ea typeface="DejaVu Sans"/>
              </a:rPr>
              <a:t>itaque</a:t>
            </a:r>
            <a:r>
              <a:rPr b="0" lang="fr-FR" sz="2800" spc="-1" strike="noStrike">
                <a:solidFill>
                  <a:srgbClr val="000000"/>
                </a:solidFill>
                <a:latin typeface="TW Cen MT"/>
                <a:ea typeface="DejaVu Sans"/>
              </a:rPr>
              <a:t> </a:t>
            </a:r>
            <a:r>
              <a:rPr b="0" lang="fr-FR" sz="2800" spc="-1" strike="noStrike">
                <a:solidFill>
                  <a:srgbClr val="ffffff"/>
                </a:solidFill>
                <a:latin typeface="TW Cen MT"/>
                <a:ea typeface="DejaVu Sans"/>
              </a:rPr>
              <a:t>erit, si dixero "Summum bonum est animus fortuita despiciens, virtute laetus" aut "Invicta vis animi, perita rerum, placida in actu cum humanitate multa et conversantium cura".</a:t>
            </a:r>
            <a:endParaRPr b="0" lang="fr-FR" sz="2800" spc="-1" strike="noStrike">
              <a:latin typeface="Arial"/>
            </a:endParaRPr>
          </a:p>
        </p:txBody>
      </p:sp>
      <p:sp>
        <p:nvSpPr>
          <p:cNvPr id="298" name="CustomShape 3"/>
          <p:cNvSpPr/>
          <p:nvPr/>
        </p:nvSpPr>
        <p:spPr>
          <a:xfrm>
            <a:off x="6100200" y="1714320"/>
            <a:ext cx="5182200" cy="3683520"/>
          </a:xfrm>
          <a:prstGeom prst="rect">
            <a:avLst/>
          </a:prstGeom>
          <a:noFill/>
          <a:ln>
            <a:noFill/>
          </a:ln>
        </p:spPr>
        <p:style>
          <a:lnRef idx="0"/>
          <a:fillRef idx="0"/>
          <a:effectRef idx="0"/>
          <a:fontRef idx="minor"/>
        </p:style>
        <p:txBody>
          <a:bodyPr lIns="90000" rIns="90000" tIns="45000" bIns="45000">
            <a:normAutofit/>
          </a:bodyPr>
          <a:p>
            <a:pPr algn="just">
              <a:lnSpc>
                <a:spcPct val="90000"/>
              </a:lnSpc>
              <a:spcBef>
                <a:spcPts val="1001"/>
              </a:spcBef>
            </a:pPr>
            <a:r>
              <a:rPr b="0" lang="fr-FR" sz="2400" spc="-1" strike="noStrike">
                <a:solidFill>
                  <a:srgbClr val="ff0000"/>
                </a:solidFill>
                <a:latin typeface="Rockwell"/>
                <a:ea typeface="DejaVu Sans"/>
              </a:rPr>
              <a:t>Aussi</a:t>
            </a:r>
            <a:r>
              <a:rPr b="0" lang="fr-FR" sz="2400" spc="-1" strike="noStrike">
                <a:solidFill>
                  <a:srgbClr val="000000"/>
                </a:solidFill>
                <a:latin typeface="Rockwell"/>
                <a:ea typeface="DejaVu Sans"/>
              </a:rPr>
              <a:t> cela reviendra au même que je dise : "Le souverain bien, c'est l'âme qui méprise les coups de la fortune et se plaît dans la vertu" ou "une force d'âme invincible, expérimentée, calme dans l'action, jointe à beaucoup d'humanité et d'attention pour ses semblables".</a:t>
            </a:r>
            <a:endParaRPr b="0" lang="fr-FR" sz="2400" spc="-1" strike="noStrike">
              <a:latin typeface="Arial"/>
            </a:endParaRPr>
          </a:p>
          <a:p>
            <a:pPr>
              <a:lnSpc>
                <a:spcPct val="90000"/>
              </a:lnSpc>
              <a:spcBef>
                <a:spcPts val="1001"/>
              </a:spcBef>
            </a:pPr>
            <a:endParaRPr b="0" lang="fr-FR" sz="2400" spc="-1" strike="noStrike">
              <a:latin typeface="Arial"/>
            </a:endParaRPr>
          </a:p>
        </p:txBody>
      </p:sp>
      <p:sp>
        <p:nvSpPr>
          <p:cNvPr id="299" name="CustomShape 4"/>
          <p:cNvSpPr/>
          <p:nvPr/>
        </p:nvSpPr>
        <p:spPr>
          <a:xfrm>
            <a:off x="4038480" y="6356520"/>
            <a:ext cx="4113720" cy="36396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ea typeface="DejaVu Sans"/>
              </a:rPr>
              <a:t>Une section du De vita beata</a:t>
            </a:r>
            <a:endParaRPr b="0" lang="fr-FR" sz="1200" spc="-1" strike="noStrike">
              <a:latin typeface="Arial"/>
            </a:endParaRPr>
          </a:p>
        </p:txBody>
      </p:sp>
      <p:sp>
        <p:nvSpPr>
          <p:cNvPr id="300" name="CustomShape 5"/>
          <p:cNvSpPr/>
          <p:nvPr/>
        </p:nvSpPr>
        <p:spPr>
          <a:xfrm>
            <a:off x="8610480" y="6356520"/>
            <a:ext cx="2742120" cy="363960"/>
          </a:xfrm>
          <a:prstGeom prst="rect">
            <a:avLst/>
          </a:prstGeom>
          <a:noFill/>
          <a:ln>
            <a:noFill/>
          </a:ln>
        </p:spPr>
        <p:style>
          <a:lnRef idx="0"/>
          <a:fillRef idx="0"/>
          <a:effectRef idx="0"/>
          <a:fontRef idx="minor"/>
        </p:style>
        <p:txBody>
          <a:bodyPr lIns="90000" rIns="90000" tIns="45000" bIns="45000" anchor="ctr"/>
          <a:p>
            <a:pPr algn="r">
              <a:lnSpc>
                <a:spcPct val="100000"/>
              </a:lnSpc>
            </a:pPr>
            <a:fld id="{C668BA51-7B46-44DF-84B1-FA976FBC3F3A}" type="slidenum">
              <a:rPr b="0" lang="fr-FR" sz="1200" spc="-1" strike="noStrike">
                <a:solidFill>
                  <a:srgbClr val="8b8b8b"/>
                </a:solidFill>
                <a:latin typeface="Calibri"/>
                <a:ea typeface="DejaVu Sans"/>
              </a:rPr>
              <a:t>13</a:t>
            </a:fld>
            <a:endParaRPr b="0" lang="fr-FR" sz="1200" spc="-1" strike="noStrike">
              <a:latin typeface="Arial"/>
            </a:endParaRPr>
          </a:p>
        </p:txBody>
      </p:sp>
      <p:sp>
        <p:nvSpPr>
          <p:cNvPr id="301" name="CustomShape 6"/>
          <p:cNvSpPr/>
          <p:nvPr/>
        </p:nvSpPr>
        <p:spPr>
          <a:xfrm>
            <a:off x="4402440" y="4801320"/>
            <a:ext cx="3701520" cy="1565280"/>
          </a:xfrm>
          <a:prstGeom prst="ellipse">
            <a:avLst/>
          </a:prstGeom>
          <a:solidFill>
            <a:schemeClr val="accent4">
              <a:lumMod val="60000"/>
              <a:lumOff val="40000"/>
            </a:schemeClr>
          </a:solidFill>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fr-FR" sz="1800" spc="-1" strike="noStrike">
                <a:solidFill>
                  <a:srgbClr val="ff0000"/>
                </a:solidFill>
                <a:latin typeface="Calibri"/>
                <a:ea typeface="DejaVu Sans"/>
              </a:rPr>
              <a:t>Connecteur logique</a:t>
            </a:r>
            <a:endParaRPr b="0" lang="fr-FR" sz="1800" spc="-1" strike="noStrike">
              <a:latin typeface="Arial"/>
            </a:endParaRPr>
          </a:p>
        </p:txBody>
      </p:sp>
    </p:spTree>
  </p:cSld>
  <mc:AlternateContent>
    <mc:Choice Requires="p14">
      <p:transition spd="slow" p14:dur="3900">
        <p14:glitter dir="l" pattern="hexagon"/>
      </p:transition>
    </mc:Choice>
    <mc:Fallback>
      <p:transition spd="slow">
        <p:fade/>
      </p:transition>
    </mc:Fallback>
  </mc:AlternateContent>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2" name="CustomShape 1"/>
          <p:cNvSpPr/>
          <p:nvPr/>
        </p:nvSpPr>
        <p:spPr>
          <a:xfrm>
            <a:off x="839880" y="365040"/>
            <a:ext cx="10514520" cy="1324440"/>
          </a:xfrm>
          <a:prstGeom prst="rect">
            <a:avLst/>
          </a:prstGeom>
          <a:noFill/>
          <a:ln>
            <a:noFill/>
          </a:ln>
        </p:spPr>
        <p:style>
          <a:lnRef idx="0"/>
          <a:fillRef idx="0"/>
          <a:effectRef idx="0"/>
          <a:fontRef idx="minor"/>
        </p:style>
        <p:txBody>
          <a:bodyPr lIns="90000" rIns="90000" tIns="45000" bIns="45000" anchor="ctr"/>
          <a:p>
            <a:pPr algn="ctr">
              <a:lnSpc>
                <a:spcPct val="90000"/>
              </a:lnSpc>
            </a:pPr>
            <a:r>
              <a:rPr b="0" lang="fr-FR" sz="4400" spc="-1" strike="noStrike">
                <a:solidFill>
                  <a:srgbClr val="ffc000"/>
                </a:solidFill>
                <a:latin typeface="Calibri Light"/>
                <a:ea typeface="DejaVu Sans"/>
              </a:rPr>
              <a:t>Traduction d'une phrase de la section</a:t>
            </a:r>
            <a:endParaRPr b="0" lang="fr-FR" sz="4400" spc="-1" strike="noStrike">
              <a:latin typeface="Arial"/>
            </a:endParaRPr>
          </a:p>
        </p:txBody>
      </p:sp>
      <p:sp>
        <p:nvSpPr>
          <p:cNvPr id="303" name="CustomShape 2"/>
          <p:cNvSpPr/>
          <p:nvPr/>
        </p:nvSpPr>
        <p:spPr>
          <a:xfrm>
            <a:off x="839880" y="2505240"/>
            <a:ext cx="5156640" cy="3683520"/>
          </a:xfrm>
          <a:prstGeom prst="rect">
            <a:avLst/>
          </a:prstGeom>
          <a:noFill/>
          <a:ln>
            <a:noFill/>
          </a:ln>
        </p:spPr>
        <p:style>
          <a:lnRef idx="0"/>
          <a:fillRef idx="0"/>
          <a:effectRef idx="0"/>
          <a:fontRef idx="minor"/>
        </p:style>
        <p:txBody>
          <a:bodyPr lIns="90000" rIns="90000" tIns="45000" bIns="45000">
            <a:normAutofit/>
          </a:bodyPr>
          <a:p>
            <a:pPr>
              <a:lnSpc>
                <a:spcPct val="90000"/>
              </a:lnSpc>
              <a:spcBef>
                <a:spcPts val="1001"/>
              </a:spcBef>
            </a:pPr>
            <a:r>
              <a:rPr b="0" lang="fr-FR" sz="2800" spc="-1" strike="noStrike">
                <a:solidFill>
                  <a:srgbClr val="92d050"/>
                </a:solidFill>
                <a:latin typeface="TW Cen MT"/>
                <a:ea typeface="DejaVu Sans"/>
              </a:rPr>
              <a:t>Idem </a:t>
            </a:r>
            <a:r>
              <a:rPr b="0" lang="fr-FR" sz="2800" spc="-1" strike="noStrike">
                <a:solidFill>
                  <a:srgbClr val="ff0000"/>
                </a:solidFill>
                <a:latin typeface="TW Cen MT"/>
                <a:ea typeface="DejaVu Sans"/>
              </a:rPr>
              <a:t>itaque</a:t>
            </a:r>
            <a:r>
              <a:rPr b="0" lang="fr-FR" sz="2800" spc="-1" strike="noStrike">
                <a:solidFill>
                  <a:srgbClr val="000000"/>
                </a:solidFill>
                <a:latin typeface="TW Cen MT"/>
                <a:ea typeface="DejaVu Sans"/>
              </a:rPr>
              <a:t> </a:t>
            </a:r>
            <a:r>
              <a:rPr b="0" lang="fr-FR" sz="2800" spc="-1" strike="noStrike">
                <a:solidFill>
                  <a:srgbClr val="ffffff"/>
                </a:solidFill>
                <a:latin typeface="TW Cen MT"/>
                <a:ea typeface="DejaVu Sans"/>
              </a:rPr>
              <a:t>erit, si dixero "Summum bonum est animus fortuita despiciens, virtute laetus" aut "Invicta vis animi, perita rerum, placida in actu cum humanitate multa et conversantium cura".</a:t>
            </a:r>
            <a:endParaRPr b="0" lang="fr-FR" sz="2800" spc="-1" strike="noStrike">
              <a:latin typeface="Arial"/>
            </a:endParaRPr>
          </a:p>
        </p:txBody>
      </p:sp>
      <p:sp>
        <p:nvSpPr>
          <p:cNvPr id="304" name="CustomShape 3"/>
          <p:cNvSpPr/>
          <p:nvPr/>
        </p:nvSpPr>
        <p:spPr>
          <a:xfrm>
            <a:off x="6100200" y="1714320"/>
            <a:ext cx="5182200" cy="3683520"/>
          </a:xfrm>
          <a:prstGeom prst="rect">
            <a:avLst/>
          </a:prstGeom>
          <a:noFill/>
          <a:ln>
            <a:noFill/>
          </a:ln>
        </p:spPr>
        <p:style>
          <a:lnRef idx="0"/>
          <a:fillRef idx="0"/>
          <a:effectRef idx="0"/>
          <a:fontRef idx="minor"/>
        </p:style>
        <p:txBody>
          <a:bodyPr lIns="90000" rIns="90000" tIns="45000" bIns="45000">
            <a:normAutofit/>
          </a:bodyPr>
          <a:p>
            <a:pPr algn="just">
              <a:lnSpc>
                <a:spcPct val="90000"/>
              </a:lnSpc>
              <a:spcBef>
                <a:spcPts val="1001"/>
              </a:spcBef>
            </a:pPr>
            <a:r>
              <a:rPr b="0" lang="fr-FR" sz="2400" spc="-1" strike="noStrike">
                <a:solidFill>
                  <a:srgbClr val="ff0000"/>
                </a:solidFill>
                <a:latin typeface="Rockwell"/>
                <a:ea typeface="DejaVu Sans"/>
              </a:rPr>
              <a:t>Aussi</a:t>
            </a:r>
            <a:r>
              <a:rPr b="0" lang="fr-FR" sz="2400" spc="-1" strike="noStrike">
                <a:solidFill>
                  <a:srgbClr val="000000"/>
                </a:solidFill>
                <a:latin typeface="Rockwell"/>
                <a:ea typeface="DejaVu Sans"/>
              </a:rPr>
              <a:t> </a:t>
            </a:r>
            <a:r>
              <a:rPr b="0" lang="fr-FR" sz="2400" spc="-1" strike="noStrike">
                <a:solidFill>
                  <a:srgbClr val="70ad47"/>
                </a:solidFill>
                <a:latin typeface="Rockwell"/>
                <a:ea typeface="DejaVu Sans"/>
              </a:rPr>
              <a:t>cela</a:t>
            </a:r>
            <a:r>
              <a:rPr b="0" lang="fr-FR" sz="2400" spc="-1" strike="noStrike">
                <a:solidFill>
                  <a:srgbClr val="000000"/>
                </a:solidFill>
                <a:latin typeface="Rockwell"/>
                <a:ea typeface="DejaVu Sans"/>
              </a:rPr>
              <a:t> reviendra </a:t>
            </a:r>
            <a:r>
              <a:rPr b="0" lang="fr-FR" sz="2400" spc="-1" strike="noStrike">
                <a:solidFill>
                  <a:srgbClr val="70ad47"/>
                </a:solidFill>
                <a:latin typeface="Rockwell"/>
                <a:ea typeface="DejaVu Sans"/>
              </a:rPr>
              <a:t>au même</a:t>
            </a:r>
            <a:r>
              <a:rPr b="0" lang="fr-FR" sz="2400" spc="-1" strike="noStrike">
                <a:solidFill>
                  <a:srgbClr val="000000"/>
                </a:solidFill>
                <a:latin typeface="Rockwell"/>
                <a:ea typeface="DejaVu Sans"/>
              </a:rPr>
              <a:t> que je dise : "Le souverain bien, c'est l'âme qui méprise les coups de la fortune et se plaît dans la vertu" ou "une force d'âme invincible, expérimentée, calme dans l'action, jointe à beaucoup d'humanité et d'attention pour ses semblables".</a:t>
            </a:r>
            <a:endParaRPr b="0" lang="fr-FR" sz="2400" spc="-1" strike="noStrike">
              <a:latin typeface="Arial"/>
            </a:endParaRPr>
          </a:p>
          <a:p>
            <a:pPr>
              <a:lnSpc>
                <a:spcPct val="90000"/>
              </a:lnSpc>
              <a:spcBef>
                <a:spcPts val="1001"/>
              </a:spcBef>
            </a:pPr>
            <a:endParaRPr b="0" lang="fr-FR" sz="2400" spc="-1" strike="noStrike">
              <a:latin typeface="Arial"/>
            </a:endParaRPr>
          </a:p>
        </p:txBody>
      </p:sp>
      <p:sp>
        <p:nvSpPr>
          <p:cNvPr id="305" name="CustomShape 4"/>
          <p:cNvSpPr/>
          <p:nvPr/>
        </p:nvSpPr>
        <p:spPr>
          <a:xfrm>
            <a:off x="4038480" y="6356520"/>
            <a:ext cx="4113720" cy="36396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ea typeface="DejaVu Sans"/>
              </a:rPr>
              <a:t>Une section du De vita beata</a:t>
            </a:r>
            <a:endParaRPr b="0" lang="fr-FR" sz="1200" spc="-1" strike="noStrike">
              <a:latin typeface="Arial"/>
            </a:endParaRPr>
          </a:p>
        </p:txBody>
      </p:sp>
      <p:sp>
        <p:nvSpPr>
          <p:cNvPr id="306" name="CustomShape 5"/>
          <p:cNvSpPr/>
          <p:nvPr/>
        </p:nvSpPr>
        <p:spPr>
          <a:xfrm>
            <a:off x="8610480" y="6356520"/>
            <a:ext cx="2742120" cy="363960"/>
          </a:xfrm>
          <a:prstGeom prst="rect">
            <a:avLst/>
          </a:prstGeom>
          <a:noFill/>
          <a:ln>
            <a:noFill/>
          </a:ln>
        </p:spPr>
        <p:style>
          <a:lnRef idx="0"/>
          <a:fillRef idx="0"/>
          <a:effectRef idx="0"/>
          <a:fontRef idx="minor"/>
        </p:style>
        <p:txBody>
          <a:bodyPr lIns="90000" rIns="90000" tIns="45000" bIns="45000" anchor="ctr"/>
          <a:p>
            <a:pPr algn="r">
              <a:lnSpc>
                <a:spcPct val="100000"/>
              </a:lnSpc>
            </a:pPr>
            <a:fld id="{6F0CB2C0-7011-4D11-A51F-9C6E8A9B937A}" type="slidenum">
              <a:rPr b="0" lang="fr-FR" sz="1200" spc="-1" strike="noStrike">
                <a:solidFill>
                  <a:srgbClr val="8b8b8b"/>
                </a:solidFill>
                <a:latin typeface="Calibri"/>
                <a:ea typeface="DejaVu Sans"/>
              </a:rPr>
              <a:t>14</a:t>
            </a:fld>
            <a:endParaRPr b="0" lang="fr-FR" sz="1200" spc="-1" strike="noStrike">
              <a:latin typeface="Arial"/>
            </a:endParaRPr>
          </a:p>
        </p:txBody>
      </p:sp>
      <p:sp>
        <p:nvSpPr>
          <p:cNvPr id="307" name="CustomShape 6"/>
          <p:cNvSpPr/>
          <p:nvPr/>
        </p:nvSpPr>
        <p:spPr>
          <a:xfrm>
            <a:off x="4402440" y="4801320"/>
            <a:ext cx="3701520" cy="1565280"/>
          </a:xfrm>
          <a:prstGeom prst="ellipse">
            <a:avLst/>
          </a:prstGeom>
          <a:solidFill>
            <a:schemeClr val="accent4">
              <a:lumMod val="60000"/>
              <a:lumOff val="40000"/>
            </a:schemeClr>
          </a:solidFill>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fr-FR" sz="1800" spc="-1" strike="noStrike">
                <a:solidFill>
                  <a:srgbClr val="ff0000"/>
                </a:solidFill>
                <a:latin typeface="Calibri"/>
                <a:ea typeface="DejaVu Sans"/>
              </a:rPr>
              <a:t>Pronom indéfini neutre (sujet)</a:t>
            </a:r>
            <a:endParaRPr b="0" lang="fr-FR" sz="1800" spc="-1" strike="noStrike">
              <a:latin typeface="Arial"/>
            </a:endParaRPr>
          </a:p>
        </p:txBody>
      </p:sp>
    </p:spTree>
  </p:cSld>
  <mc:AlternateContent>
    <mc:Choice Requires="p14">
      <p:transition spd="slow" p14:dur="2000"/>
    </mc:Choice>
    <mc:Fallback>
      <p:transition spd="slow"/>
    </mc:Fallback>
  </mc:AlternateContent>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8" name="CustomShape 1"/>
          <p:cNvSpPr/>
          <p:nvPr/>
        </p:nvSpPr>
        <p:spPr>
          <a:xfrm>
            <a:off x="839880" y="365040"/>
            <a:ext cx="10514520" cy="1324440"/>
          </a:xfrm>
          <a:prstGeom prst="rect">
            <a:avLst/>
          </a:prstGeom>
          <a:noFill/>
          <a:ln>
            <a:noFill/>
          </a:ln>
        </p:spPr>
        <p:style>
          <a:lnRef idx="0"/>
          <a:fillRef idx="0"/>
          <a:effectRef idx="0"/>
          <a:fontRef idx="minor"/>
        </p:style>
        <p:txBody>
          <a:bodyPr lIns="90000" rIns="90000" tIns="45000" bIns="45000" anchor="ctr"/>
          <a:p>
            <a:pPr algn="ctr">
              <a:lnSpc>
                <a:spcPct val="90000"/>
              </a:lnSpc>
            </a:pPr>
            <a:r>
              <a:rPr b="0" lang="fr-FR" sz="4400" spc="-1" strike="noStrike">
                <a:solidFill>
                  <a:srgbClr val="ffc000"/>
                </a:solidFill>
                <a:latin typeface="Calibri Light"/>
                <a:ea typeface="DejaVu Sans"/>
              </a:rPr>
              <a:t>Traduction d'une phrase de la section</a:t>
            </a:r>
            <a:endParaRPr b="0" lang="fr-FR" sz="4400" spc="-1" strike="noStrike">
              <a:latin typeface="Arial"/>
            </a:endParaRPr>
          </a:p>
        </p:txBody>
      </p:sp>
      <p:sp>
        <p:nvSpPr>
          <p:cNvPr id="309" name="CustomShape 2"/>
          <p:cNvSpPr/>
          <p:nvPr/>
        </p:nvSpPr>
        <p:spPr>
          <a:xfrm>
            <a:off x="839880" y="2505240"/>
            <a:ext cx="5156640" cy="3683520"/>
          </a:xfrm>
          <a:prstGeom prst="rect">
            <a:avLst/>
          </a:prstGeom>
          <a:noFill/>
          <a:ln>
            <a:noFill/>
          </a:ln>
        </p:spPr>
        <p:style>
          <a:lnRef idx="0"/>
          <a:fillRef idx="0"/>
          <a:effectRef idx="0"/>
          <a:fontRef idx="minor"/>
        </p:style>
        <p:txBody>
          <a:bodyPr lIns="90000" rIns="90000" tIns="45000" bIns="45000">
            <a:normAutofit/>
          </a:bodyPr>
          <a:p>
            <a:pPr>
              <a:lnSpc>
                <a:spcPct val="90000"/>
              </a:lnSpc>
              <a:spcBef>
                <a:spcPts val="1001"/>
              </a:spcBef>
            </a:pPr>
            <a:r>
              <a:rPr b="0" lang="fr-FR" sz="2800" spc="-1" strike="noStrike">
                <a:solidFill>
                  <a:srgbClr val="92d050"/>
                </a:solidFill>
                <a:latin typeface="TW Cen MT"/>
                <a:ea typeface="DejaVu Sans"/>
              </a:rPr>
              <a:t>Idem </a:t>
            </a:r>
            <a:r>
              <a:rPr b="0" lang="fr-FR" sz="2800" spc="-1" strike="noStrike">
                <a:solidFill>
                  <a:srgbClr val="ff0000"/>
                </a:solidFill>
                <a:latin typeface="TW Cen MT"/>
                <a:ea typeface="DejaVu Sans"/>
              </a:rPr>
              <a:t>itaque</a:t>
            </a:r>
            <a:r>
              <a:rPr b="0" lang="fr-FR" sz="2800" spc="-1" strike="noStrike">
                <a:solidFill>
                  <a:srgbClr val="2f5597"/>
                </a:solidFill>
                <a:latin typeface="TW Cen MT"/>
                <a:ea typeface="DejaVu Sans"/>
              </a:rPr>
              <a:t> erit,</a:t>
            </a:r>
            <a:r>
              <a:rPr b="0" lang="fr-FR" sz="2800" spc="-1" strike="noStrike">
                <a:solidFill>
                  <a:srgbClr val="ffffff"/>
                </a:solidFill>
                <a:latin typeface="TW Cen MT"/>
                <a:ea typeface="DejaVu Sans"/>
              </a:rPr>
              <a:t> si dixero "Summum bonum est animus fortuita despiciens, virtute laetus" aut "Invicta vis animi, perita rerum, placida in actu cum humanitate multa et conversantium cura".</a:t>
            </a:r>
            <a:endParaRPr b="0" lang="fr-FR" sz="2800" spc="-1" strike="noStrike">
              <a:latin typeface="Arial"/>
            </a:endParaRPr>
          </a:p>
        </p:txBody>
      </p:sp>
      <p:sp>
        <p:nvSpPr>
          <p:cNvPr id="310" name="CustomShape 3"/>
          <p:cNvSpPr/>
          <p:nvPr/>
        </p:nvSpPr>
        <p:spPr>
          <a:xfrm>
            <a:off x="6100200" y="1714320"/>
            <a:ext cx="5182200" cy="3683520"/>
          </a:xfrm>
          <a:prstGeom prst="rect">
            <a:avLst/>
          </a:prstGeom>
          <a:noFill/>
          <a:ln>
            <a:noFill/>
          </a:ln>
        </p:spPr>
        <p:style>
          <a:lnRef idx="0"/>
          <a:fillRef idx="0"/>
          <a:effectRef idx="0"/>
          <a:fontRef idx="minor"/>
        </p:style>
        <p:txBody>
          <a:bodyPr lIns="90000" rIns="90000" tIns="45000" bIns="45000">
            <a:normAutofit/>
          </a:bodyPr>
          <a:p>
            <a:pPr algn="just">
              <a:lnSpc>
                <a:spcPct val="90000"/>
              </a:lnSpc>
              <a:spcBef>
                <a:spcPts val="1001"/>
              </a:spcBef>
            </a:pPr>
            <a:r>
              <a:rPr b="0" lang="fr-FR" sz="2400" spc="-1" strike="noStrike">
                <a:solidFill>
                  <a:srgbClr val="ff0000"/>
                </a:solidFill>
                <a:latin typeface="Rockwell"/>
                <a:ea typeface="DejaVu Sans"/>
              </a:rPr>
              <a:t>Aussi</a:t>
            </a:r>
            <a:r>
              <a:rPr b="0" lang="fr-FR" sz="2400" spc="-1" strike="noStrike">
                <a:solidFill>
                  <a:srgbClr val="000000"/>
                </a:solidFill>
                <a:latin typeface="Rockwell"/>
                <a:ea typeface="DejaVu Sans"/>
              </a:rPr>
              <a:t> </a:t>
            </a:r>
            <a:r>
              <a:rPr b="0" lang="fr-FR" sz="2400" spc="-1" strike="noStrike">
                <a:solidFill>
                  <a:srgbClr val="70ad47"/>
                </a:solidFill>
                <a:latin typeface="Rockwell"/>
                <a:ea typeface="DejaVu Sans"/>
              </a:rPr>
              <a:t>cela</a:t>
            </a:r>
            <a:r>
              <a:rPr b="0" lang="fr-FR" sz="2400" spc="-1" strike="noStrike">
                <a:solidFill>
                  <a:srgbClr val="000000"/>
                </a:solidFill>
                <a:latin typeface="Rockwell"/>
                <a:ea typeface="DejaVu Sans"/>
              </a:rPr>
              <a:t> </a:t>
            </a:r>
            <a:r>
              <a:rPr b="0" lang="fr-FR" sz="2400" spc="-1" strike="noStrike">
                <a:solidFill>
                  <a:srgbClr val="2f5597"/>
                </a:solidFill>
                <a:latin typeface="Rockwell"/>
                <a:ea typeface="DejaVu Sans"/>
              </a:rPr>
              <a:t>reviendra</a:t>
            </a:r>
            <a:r>
              <a:rPr b="0" lang="fr-FR" sz="2400" spc="-1" strike="noStrike">
                <a:solidFill>
                  <a:srgbClr val="000000"/>
                </a:solidFill>
                <a:latin typeface="Rockwell"/>
                <a:ea typeface="DejaVu Sans"/>
              </a:rPr>
              <a:t> </a:t>
            </a:r>
            <a:r>
              <a:rPr b="0" lang="fr-FR" sz="2400" spc="-1" strike="noStrike">
                <a:solidFill>
                  <a:srgbClr val="70ad47"/>
                </a:solidFill>
                <a:latin typeface="Rockwell"/>
                <a:ea typeface="DejaVu Sans"/>
              </a:rPr>
              <a:t>au même</a:t>
            </a:r>
            <a:r>
              <a:rPr b="0" lang="fr-FR" sz="2400" spc="-1" strike="noStrike">
                <a:solidFill>
                  <a:srgbClr val="000000"/>
                </a:solidFill>
                <a:latin typeface="Rockwell"/>
                <a:ea typeface="DejaVu Sans"/>
              </a:rPr>
              <a:t> que je dise : "Le souverain bien, c'est l'âme qui méprise les coups de la fortune et se plaît dans la vertu" ou "une force d'âme invincible, expérimentée, calme dans l'action, jointe à beaucoup d'humanité et d'attention pour ses semblables".</a:t>
            </a:r>
            <a:endParaRPr b="0" lang="fr-FR" sz="2400" spc="-1" strike="noStrike">
              <a:latin typeface="Arial"/>
            </a:endParaRPr>
          </a:p>
          <a:p>
            <a:pPr>
              <a:lnSpc>
                <a:spcPct val="90000"/>
              </a:lnSpc>
              <a:spcBef>
                <a:spcPts val="1001"/>
              </a:spcBef>
            </a:pPr>
            <a:endParaRPr b="0" lang="fr-FR" sz="2400" spc="-1" strike="noStrike">
              <a:latin typeface="Arial"/>
            </a:endParaRPr>
          </a:p>
        </p:txBody>
      </p:sp>
      <p:sp>
        <p:nvSpPr>
          <p:cNvPr id="311" name="CustomShape 4"/>
          <p:cNvSpPr/>
          <p:nvPr/>
        </p:nvSpPr>
        <p:spPr>
          <a:xfrm>
            <a:off x="4038480" y="6356520"/>
            <a:ext cx="4113720" cy="36396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ea typeface="DejaVu Sans"/>
              </a:rPr>
              <a:t>Une section du De vita beata</a:t>
            </a:r>
            <a:endParaRPr b="0" lang="fr-FR" sz="1200" spc="-1" strike="noStrike">
              <a:latin typeface="Arial"/>
            </a:endParaRPr>
          </a:p>
        </p:txBody>
      </p:sp>
      <p:sp>
        <p:nvSpPr>
          <p:cNvPr id="312" name="CustomShape 5"/>
          <p:cNvSpPr/>
          <p:nvPr/>
        </p:nvSpPr>
        <p:spPr>
          <a:xfrm>
            <a:off x="8610480" y="6356520"/>
            <a:ext cx="2742120" cy="363960"/>
          </a:xfrm>
          <a:prstGeom prst="rect">
            <a:avLst/>
          </a:prstGeom>
          <a:noFill/>
          <a:ln>
            <a:noFill/>
          </a:ln>
        </p:spPr>
        <p:style>
          <a:lnRef idx="0"/>
          <a:fillRef idx="0"/>
          <a:effectRef idx="0"/>
          <a:fontRef idx="minor"/>
        </p:style>
        <p:txBody>
          <a:bodyPr lIns="90000" rIns="90000" tIns="45000" bIns="45000" anchor="ctr"/>
          <a:p>
            <a:pPr algn="r">
              <a:lnSpc>
                <a:spcPct val="100000"/>
              </a:lnSpc>
            </a:pPr>
            <a:fld id="{DD43AAE2-3CF5-42A2-B92B-F70B7C74F0D5}" type="slidenum">
              <a:rPr b="0" lang="fr-FR" sz="1200" spc="-1" strike="noStrike">
                <a:solidFill>
                  <a:srgbClr val="8b8b8b"/>
                </a:solidFill>
                <a:latin typeface="Calibri"/>
                <a:ea typeface="DejaVu Sans"/>
              </a:rPr>
              <a:t>15</a:t>
            </a:fld>
            <a:endParaRPr b="0" lang="fr-FR" sz="1200" spc="-1" strike="noStrike">
              <a:latin typeface="Arial"/>
            </a:endParaRPr>
          </a:p>
        </p:txBody>
      </p:sp>
      <p:sp>
        <p:nvSpPr>
          <p:cNvPr id="313" name="CustomShape 6"/>
          <p:cNvSpPr/>
          <p:nvPr/>
        </p:nvSpPr>
        <p:spPr>
          <a:xfrm>
            <a:off x="4402440" y="4801320"/>
            <a:ext cx="3701520" cy="1565280"/>
          </a:xfrm>
          <a:prstGeom prst="ellipse">
            <a:avLst/>
          </a:prstGeom>
          <a:solidFill>
            <a:schemeClr val="accent4">
              <a:lumMod val="60000"/>
              <a:lumOff val="40000"/>
            </a:schemeClr>
          </a:solidFill>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fr-FR" sz="1800" spc="-1" strike="noStrike">
                <a:solidFill>
                  <a:srgbClr val="ff0000"/>
                </a:solidFill>
                <a:latin typeface="Calibri"/>
                <a:ea typeface="DejaVu Sans"/>
              </a:rPr>
              <a:t>Futur simple ("être")</a:t>
            </a:r>
            <a:endParaRPr b="0" lang="fr-FR" sz="1800" spc="-1" strike="noStrike">
              <a:latin typeface="Arial"/>
            </a:endParaRPr>
          </a:p>
        </p:txBody>
      </p:sp>
    </p:spTree>
  </p:cSld>
  <mc:AlternateContent>
    <mc:Choice Requires="p14">
      <p:transition spd="slow" p14:dur="2000"/>
    </mc:Choice>
    <mc:Fallback>
      <p:transition spd="slow"/>
    </mc:Fallback>
  </mc:AlternateContent>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4" name="CustomShape 1"/>
          <p:cNvSpPr/>
          <p:nvPr/>
        </p:nvSpPr>
        <p:spPr>
          <a:xfrm>
            <a:off x="839880" y="365040"/>
            <a:ext cx="10514520" cy="1324440"/>
          </a:xfrm>
          <a:prstGeom prst="rect">
            <a:avLst/>
          </a:prstGeom>
          <a:noFill/>
          <a:ln>
            <a:noFill/>
          </a:ln>
        </p:spPr>
        <p:style>
          <a:lnRef idx="0"/>
          <a:fillRef idx="0"/>
          <a:effectRef idx="0"/>
          <a:fontRef idx="minor"/>
        </p:style>
        <p:txBody>
          <a:bodyPr lIns="90000" rIns="90000" tIns="45000" bIns="45000" anchor="ctr"/>
          <a:p>
            <a:pPr algn="ctr">
              <a:lnSpc>
                <a:spcPct val="90000"/>
              </a:lnSpc>
            </a:pPr>
            <a:r>
              <a:rPr b="0" lang="fr-FR" sz="4400" spc="-1" strike="noStrike">
                <a:solidFill>
                  <a:srgbClr val="ffc000"/>
                </a:solidFill>
                <a:latin typeface="Calibri Light"/>
                <a:ea typeface="DejaVu Sans"/>
              </a:rPr>
              <a:t>Traduction d'une phrase de la section</a:t>
            </a:r>
            <a:endParaRPr b="0" lang="fr-FR" sz="4400" spc="-1" strike="noStrike">
              <a:latin typeface="Arial"/>
            </a:endParaRPr>
          </a:p>
        </p:txBody>
      </p:sp>
      <p:sp>
        <p:nvSpPr>
          <p:cNvPr id="315" name="CustomShape 2"/>
          <p:cNvSpPr/>
          <p:nvPr/>
        </p:nvSpPr>
        <p:spPr>
          <a:xfrm>
            <a:off x="839880" y="2505240"/>
            <a:ext cx="5156640" cy="3683520"/>
          </a:xfrm>
          <a:prstGeom prst="rect">
            <a:avLst/>
          </a:prstGeom>
          <a:noFill/>
          <a:ln>
            <a:noFill/>
          </a:ln>
        </p:spPr>
        <p:style>
          <a:lnRef idx="0"/>
          <a:fillRef idx="0"/>
          <a:effectRef idx="0"/>
          <a:fontRef idx="minor"/>
        </p:style>
        <p:txBody>
          <a:bodyPr lIns="90000" rIns="90000" tIns="45000" bIns="45000">
            <a:normAutofit/>
          </a:bodyPr>
          <a:p>
            <a:pPr>
              <a:lnSpc>
                <a:spcPct val="90000"/>
              </a:lnSpc>
              <a:spcBef>
                <a:spcPts val="1001"/>
              </a:spcBef>
            </a:pPr>
            <a:r>
              <a:rPr b="0" lang="fr-FR" sz="2800" spc="-1" strike="noStrike">
                <a:solidFill>
                  <a:srgbClr val="92d050"/>
                </a:solidFill>
                <a:latin typeface="TW Cen MT"/>
                <a:ea typeface="DejaVu Sans"/>
              </a:rPr>
              <a:t>Idem </a:t>
            </a:r>
            <a:r>
              <a:rPr b="0" lang="fr-FR" sz="2800" spc="-1" strike="noStrike">
                <a:solidFill>
                  <a:srgbClr val="ff0000"/>
                </a:solidFill>
                <a:latin typeface="TW Cen MT"/>
                <a:ea typeface="DejaVu Sans"/>
              </a:rPr>
              <a:t>itaque</a:t>
            </a:r>
            <a:r>
              <a:rPr b="0" lang="fr-FR" sz="2800" spc="-1" strike="noStrike">
                <a:solidFill>
                  <a:srgbClr val="2f5597"/>
                </a:solidFill>
                <a:latin typeface="TW Cen MT"/>
                <a:ea typeface="DejaVu Sans"/>
              </a:rPr>
              <a:t> erit,</a:t>
            </a:r>
            <a:r>
              <a:rPr b="0" lang="fr-FR" sz="2800" spc="-1" strike="noStrike">
                <a:solidFill>
                  <a:srgbClr val="ffffff"/>
                </a:solidFill>
                <a:latin typeface="TW Cen MT"/>
                <a:ea typeface="DejaVu Sans"/>
              </a:rPr>
              <a:t> si dixero : </a:t>
            </a:r>
            <a:endParaRPr b="0" lang="fr-FR" sz="2800" spc="-1" strike="noStrike">
              <a:latin typeface="Arial"/>
            </a:endParaRPr>
          </a:p>
        </p:txBody>
      </p:sp>
      <p:sp>
        <p:nvSpPr>
          <p:cNvPr id="316" name="CustomShape 3"/>
          <p:cNvSpPr/>
          <p:nvPr/>
        </p:nvSpPr>
        <p:spPr>
          <a:xfrm>
            <a:off x="6100200" y="1714320"/>
            <a:ext cx="5182200" cy="3683520"/>
          </a:xfrm>
          <a:prstGeom prst="rect">
            <a:avLst/>
          </a:prstGeom>
          <a:noFill/>
          <a:ln>
            <a:noFill/>
          </a:ln>
        </p:spPr>
        <p:style>
          <a:lnRef idx="0"/>
          <a:fillRef idx="0"/>
          <a:effectRef idx="0"/>
          <a:fontRef idx="minor"/>
        </p:style>
        <p:txBody>
          <a:bodyPr lIns="90000" rIns="90000" tIns="45000" bIns="45000">
            <a:normAutofit/>
          </a:bodyPr>
          <a:p>
            <a:pPr algn="just">
              <a:lnSpc>
                <a:spcPct val="90000"/>
              </a:lnSpc>
              <a:spcBef>
                <a:spcPts val="1001"/>
              </a:spcBef>
            </a:pPr>
            <a:r>
              <a:rPr b="0" lang="fr-FR" sz="2400" spc="-1" strike="noStrike">
                <a:solidFill>
                  <a:srgbClr val="ff0000"/>
                </a:solidFill>
                <a:latin typeface="Rockwell"/>
                <a:ea typeface="DejaVu Sans"/>
              </a:rPr>
              <a:t>Aussi</a:t>
            </a:r>
            <a:r>
              <a:rPr b="0" lang="fr-FR" sz="2400" spc="-1" strike="noStrike">
                <a:solidFill>
                  <a:srgbClr val="000000"/>
                </a:solidFill>
                <a:latin typeface="Rockwell"/>
                <a:ea typeface="DejaVu Sans"/>
              </a:rPr>
              <a:t> </a:t>
            </a:r>
            <a:r>
              <a:rPr b="0" lang="fr-FR" sz="2400" spc="-1" strike="noStrike">
                <a:solidFill>
                  <a:srgbClr val="70ad47"/>
                </a:solidFill>
                <a:latin typeface="Rockwell"/>
                <a:ea typeface="DejaVu Sans"/>
              </a:rPr>
              <a:t>cela</a:t>
            </a:r>
            <a:r>
              <a:rPr b="0" lang="fr-FR" sz="2400" spc="-1" strike="noStrike">
                <a:solidFill>
                  <a:srgbClr val="000000"/>
                </a:solidFill>
                <a:latin typeface="Rockwell"/>
                <a:ea typeface="DejaVu Sans"/>
              </a:rPr>
              <a:t> </a:t>
            </a:r>
            <a:r>
              <a:rPr b="0" lang="fr-FR" sz="2400" spc="-1" strike="noStrike">
                <a:solidFill>
                  <a:srgbClr val="2f5597"/>
                </a:solidFill>
                <a:latin typeface="Rockwell"/>
                <a:ea typeface="DejaVu Sans"/>
              </a:rPr>
              <a:t>reviendra</a:t>
            </a:r>
            <a:r>
              <a:rPr b="0" lang="fr-FR" sz="2400" spc="-1" strike="noStrike">
                <a:solidFill>
                  <a:srgbClr val="000000"/>
                </a:solidFill>
                <a:latin typeface="Rockwell"/>
                <a:ea typeface="DejaVu Sans"/>
              </a:rPr>
              <a:t> </a:t>
            </a:r>
            <a:r>
              <a:rPr b="0" lang="fr-FR" sz="2400" spc="-1" strike="noStrike">
                <a:solidFill>
                  <a:srgbClr val="70ad47"/>
                </a:solidFill>
                <a:latin typeface="Rockwell"/>
                <a:ea typeface="DejaVu Sans"/>
              </a:rPr>
              <a:t>au même</a:t>
            </a:r>
            <a:r>
              <a:rPr b="0" lang="fr-FR" sz="2400" spc="-1" strike="noStrike">
                <a:solidFill>
                  <a:srgbClr val="000000"/>
                </a:solidFill>
                <a:latin typeface="Rockwell"/>
                <a:ea typeface="DejaVu Sans"/>
              </a:rPr>
              <a:t> </a:t>
            </a:r>
            <a:r>
              <a:rPr b="0" lang="fr-FR" sz="2400" spc="-1" strike="noStrike">
                <a:solidFill>
                  <a:srgbClr val="ffffff"/>
                </a:solidFill>
                <a:latin typeface="Rockwell"/>
                <a:ea typeface="DejaVu Sans"/>
              </a:rPr>
              <a:t>que je dise : </a:t>
            </a:r>
            <a:r>
              <a:rPr b="0" lang="fr-FR" sz="2400" spc="-1" strike="noStrike">
                <a:solidFill>
                  <a:srgbClr val="000000"/>
                </a:solidFill>
                <a:latin typeface="Rockwell"/>
                <a:ea typeface="DejaVu Sans"/>
              </a:rPr>
              <a:t>"Le souverain bien, c'est l'âme qui méprise les coups de la fortune et se plaît dans la vertu" ou "une force d'âme invincible, expérimentée, calme dans l'action, jointe à beaucoup d'humanité et d'attention pour ses semblables".</a:t>
            </a:r>
            <a:endParaRPr b="0" lang="fr-FR" sz="2400" spc="-1" strike="noStrike">
              <a:latin typeface="Arial"/>
            </a:endParaRPr>
          </a:p>
          <a:p>
            <a:pPr>
              <a:lnSpc>
                <a:spcPct val="90000"/>
              </a:lnSpc>
              <a:spcBef>
                <a:spcPts val="1001"/>
              </a:spcBef>
            </a:pPr>
            <a:endParaRPr b="0" lang="fr-FR" sz="2400" spc="-1" strike="noStrike">
              <a:latin typeface="Arial"/>
            </a:endParaRPr>
          </a:p>
        </p:txBody>
      </p:sp>
      <p:sp>
        <p:nvSpPr>
          <p:cNvPr id="317" name="CustomShape 4"/>
          <p:cNvSpPr/>
          <p:nvPr/>
        </p:nvSpPr>
        <p:spPr>
          <a:xfrm>
            <a:off x="4038480" y="6356520"/>
            <a:ext cx="4113720" cy="36396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ea typeface="DejaVu Sans"/>
              </a:rPr>
              <a:t>Une section du De vita beata</a:t>
            </a:r>
            <a:endParaRPr b="0" lang="fr-FR" sz="1200" spc="-1" strike="noStrike">
              <a:latin typeface="Arial"/>
            </a:endParaRPr>
          </a:p>
        </p:txBody>
      </p:sp>
      <p:sp>
        <p:nvSpPr>
          <p:cNvPr id="318" name="CustomShape 5"/>
          <p:cNvSpPr/>
          <p:nvPr/>
        </p:nvSpPr>
        <p:spPr>
          <a:xfrm>
            <a:off x="8610480" y="6356520"/>
            <a:ext cx="2742120" cy="363960"/>
          </a:xfrm>
          <a:prstGeom prst="rect">
            <a:avLst/>
          </a:prstGeom>
          <a:noFill/>
          <a:ln>
            <a:noFill/>
          </a:ln>
        </p:spPr>
        <p:style>
          <a:lnRef idx="0"/>
          <a:fillRef idx="0"/>
          <a:effectRef idx="0"/>
          <a:fontRef idx="minor"/>
        </p:style>
        <p:txBody>
          <a:bodyPr lIns="90000" rIns="90000" tIns="45000" bIns="45000" anchor="ctr"/>
          <a:p>
            <a:pPr algn="r">
              <a:lnSpc>
                <a:spcPct val="100000"/>
              </a:lnSpc>
            </a:pPr>
            <a:fld id="{3712B00B-EF34-43B4-AFFE-CB03F9096E94}" type="slidenum">
              <a:rPr b="0" lang="fr-FR" sz="1200" spc="-1" strike="noStrike">
                <a:solidFill>
                  <a:srgbClr val="8b8b8b"/>
                </a:solidFill>
                <a:latin typeface="Calibri"/>
                <a:ea typeface="DejaVu Sans"/>
              </a:rPr>
              <a:t>16</a:t>
            </a:fld>
            <a:endParaRPr b="0" lang="fr-FR" sz="1200" spc="-1" strike="noStrike">
              <a:latin typeface="Arial"/>
            </a:endParaRPr>
          </a:p>
        </p:txBody>
      </p:sp>
      <p:sp>
        <p:nvSpPr>
          <p:cNvPr id="319" name="CustomShape 6"/>
          <p:cNvSpPr/>
          <p:nvPr/>
        </p:nvSpPr>
        <p:spPr>
          <a:xfrm>
            <a:off x="4402440" y="4801320"/>
            <a:ext cx="3701520" cy="1565280"/>
          </a:xfrm>
          <a:prstGeom prst="ellipse">
            <a:avLst/>
          </a:prstGeom>
          <a:solidFill>
            <a:schemeClr val="accent4">
              <a:lumMod val="60000"/>
              <a:lumOff val="40000"/>
            </a:schemeClr>
          </a:solidFill>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fr-FR" sz="1800" spc="-1" strike="noStrike">
                <a:solidFill>
                  <a:srgbClr val="ff0000"/>
                </a:solidFill>
                <a:latin typeface="Calibri"/>
                <a:ea typeface="DejaVu Sans"/>
              </a:rPr>
              <a:t>Expression de la condition (futur dans la PS)</a:t>
            </a:r>
            <a:endParaRPr b="0" lang="fr-FR" sz="1800" spc="-1" strike="noStrike">
              <a:latin typeface="Arial"/>
            </a:endParaRPr>
          </a:p>
        </p:txBody>
      </p:sp>
    </p:spTree>
  </p:cSld>
  <mc:AlternateContent>
    <mc:Choice Requires="p14">
      <p:transition spd="slow" p14:dur="2000"/>
    </mc:Choice>
    <mc:Fallback>
      <p:transition spd="slow"/>
    </mc:Fallback>
  </mc:AlternateContent>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0" name="CustomShape 1"/>
          <p:cNvSpPr/>
          <p:nvPr/>
        </p:nvSpPr>
        <p:spPr>
          <a:xfrm>
            <a:off x="839880" y="365040"/>
            <a:ext cx="10514520" cy="1324440"/>
          </a:xfrm>
          <a:prstGeom prst="rect">
            <a:avLst/>
          </a:prstGeom>
          <a:noFill/>
          <a:ln>
            <a:noFill/>
          </a:ln>
        </p:spPr>
        <p:style>
          <a:lnRef idx="0"/>
          <a:fillRef idx="0"/>
          <a:effectRef idx="0"/>
          <a:fontRef idx="minor"/>
        </p:style>
        <p:txBody>
          <a:bodyPr lIns="90000" rIns="90000" tIns="45000" bIns="45000" anchor="ctr"/>
          <a:p>
            <a:pPr algn="ctr">
              <a:lnSpc>
                <a:spcPct val="90000"/>
              </a:lnSpc>
            </a:pPr>
            <a:r>
              <a:rPr b="0" lang="fr-FR" sz="4400" spc="-1" strike="noStrike">
                <a:solidFill>
                  <a:srgbClr val="ffc000"/>
                </a:solidFill>
                <a:latin typeface="Calibri Light"/>
                <a:ea typeface="DejaVu Sans"/>
              </a:rPr>
              <a:t>Traduction d'une phrase de la section</a:t>
            </a:r>
            <a:endParaRPr b="0" lang="fr-FR" sz="4400" spc="-1" strike="noStrike">
              <a:latin typeface="Arial"/>
            </a:endParaRPr>
          </a:p>
        </p:txBody>
      </p:sp>
      <p:sp>
        <p:nvSpPr>
          <p:cNvPr id="321" name="CustomShape 2"/>
          <p:cNvSpPr/>
          <p:nvPr/>
        </p:nvSpPr>
        <p:spPr>
          <a:xfrm>
            <a:off x="839880" y="2505240"/>
            <a:ext cx="5156640" cy="3683520"/>
          </a:xfrm>
          <a:prstGeom prst="rect">
            <a:avLst/>
          </a:prstGeom>
          <a:noFill/>
          <a:ln>
            <a:noFill/>
          </a:ln>
        </p:spPr>
        <p:style>
          <a:lnRef idx="0"/>
          <a:fillRef idx="0"/>
          <a:effectRef idx="0"/>
          <a:fontRef idx="minor"/>
        </p:style>
        <p:txBody>
          <a:bodyPr lIns="90000" rIns="90000" tIns="45000" bIns="45000">
            <a:normAutofit/>
          </a:bodyPr>
          <a:p>
            <a:pPr>
              <a:lnSpc>
                <a:spcPct val="90000"/>
              </a:lnSpc>
              <a:spcBef>
                <a:spcPts val="1001"/>
              </a:spcBef>
            </a:pPr>
            <a:r>
              <a:rPr b="0" lang="fr-FR" sz="2800" spc="-1" strike="noStrike">
                <a:solidFill>
                  <a:srgbClr val="92d050"/>
                </a:solidFill>
                <a:latin typeface="TW Cen MT"/>
                <a:ea typeface="DejaVu Sans"/>
              </a:rPr>
              <a:t>Idem </a:t>
            </a:r>
            <a:r>
              <a:rPr b="0" lang="fr-FR" sz="2800" spc="-1" strike="noStrike">
                <a:solidFill>
                  <a:srgbClr val="ff0000"/>
                </a:solidFill>
                <a:latin typeface="TW Cen MT"/>
                <a:ea typeface="DejaVu Sans"/>
              </a:rPr>
              <a:t>itaque</a:t>
            </a:r>
            <a:r>
              <a:rPr b="0" lang="fr-FR" sz="2800" spc="-1" strike="noStrike">
                <a:solidFill>
                  <a:srgbClr val="2f5597"/>
                </a:solidFill>
                <a:latin typeface="TW Cen MT"/>
                <a:ea typeface="DejaVu Sans"/>
              </a:rPr>
              <a:t> erit,</a:t>
            </a:r>
            <a:r>
              <a:rPr b="0" lang="fr-FR" sz="2800" spc="-1" strike="noStrike">
                <a:solidFill>
                  <a:srgbClr val="ffffff"/>
                </a:solidFill>
                <a:latin typeface="TW Cen MT"/>
                <a:ea typeface="DejaVu Sans"/>
              </a:rPr>
              <a:t> si dixero : </a:t>
            </a:r>
            <a:r>
              <a:rPr b="0" lang="fr-FR" sz="2800" spc="-1" strike="noStrike">
                <a:solidFill>
                  <a:srgbClr val="f4b183"/>
                </a:solidFill>
                <a:latin typeface="TW Cen MT"/>
                <a:ea typeface="DejaVu Sans"/>
              </a:rPr>
              <a:t>"Summum bonum est</a:t>
            </a:r>
            <a:r>
              <a:rPr b="0" lang="fr-FR" sz="2800" spc="-1" strike="noStrike">
                <a:solidFill>
                  <a:srgbClr val="ffffff"/>
                </a:solidFill>
                <a:latin typeface="TW Cen MT"/>
                <a:ea typeface="DejaVu Sans"/>
              </a:rPr>
              <a:t> animus fortuita despiciens, virtute laetus" aut "Invicta vis animi, perita rerum, placida in actu cum humanitate multa et conversantium cura".</a:t>
            </a:r>
            <a:endParaRPr b="0" lang="fr-FR" sz="2800" spc="-1" strike="noStrike">
              <a:latin typeface="Arial"/>
            </a:endParaRPr>
          </a:p>
        </p:txBody>
      </p:sp>
      <p:sp>
        <p:nvSpPr>
          <p:cNvPr id="322" name="CustomShape 3"/>
          <p:cNvSpPr/>
          <p:nvPr/>
        </p:nvSpPr>
        <p:spPr>
          <a:xfrm>
            <a:off x="6100200" y="1714320"/>
            <a:ext cx="5182200" cy="3683520"/>
          </a:xfrm>
          <a:prstGeom prst="rect">
            <a:avLst/>
          </a:prstGeom>
          <a:noFill/>
          <a:ln>
            <a:noFill/>
          </a:ln>
        </p:spPr>
        <p:style>
          <a:lnRef idx="0"/>
          <a:fillRef idx="0"/>
          <a:effectRef idx="0"/>
          <a:fontRef idx="minor"/>
        </p:style>
        <p:txBody>
          <a:bodyPr lIns="90000" rIns="90000" tIns="45000" bIns="45000">
            <a:normAutofit/>
          </a:bodyPr>
          <a:p>
            <a:pPr algn="just">
              <a:lnSpc>
                <a:spcPct val="90000"/>
              </a:lnSpc>
              <a:spcBef>
                <a:spcPts val="1001"/>
              </a:spcBef>
            </a:pPr>
            <a:r>
              <a:rPr b="0" lang="fr-FR" sz="2400" spc="-1" strike="noStrike">
                <a:solidFill>
                  <a:srgbClr val="ff0000"/>
                </a:solidFill>
                <a:latin typeface="Rockwell"/>
                <a:ea typeface="DejaVu Sans"/>
              </a:rPr>
              <a:t>Aussi</a:t>
            </a:r>
            <a:r>
              <a:rPr b="0" lang="fr-FR" sz="2400" spc="-1" strike="noStrike">
                <a:solidFill>
                  <a:srgbClr val="000000"/>
                </a:solidFill>
                <a:latin typeface="Rockwell"/>
                <a:ea typeface="DejaVu Sans"/>
              </a:rPr>
              <a:t> </a:t>
            </a:r>
            <a:r>
              <a:rPr b="0" lang="fr-FR" sz="2400" spc="-1" strike="noStrike">
                <a:solidFill>
                  <a:srgbClr val="70ad47"/>
                </a:solidFill>
                <a:latin typeface="Rockwell"/>
                <a:ea typeface="DejaVu Sans"/>
              </a:rPr>
              <a:t>cela</a:t>
            </a:r>
            <a:r>
              <a:rPr b="0" lang="fr-FR" sz="2400" spc="-1" strike="noStrike">
                <a:solidFill>
                  <a:srgbClr val="000000"/>
                </a:solidFill>
                <a:latin typeface="Rockwell"/>
                <a:ea typeface="DejaVu Sans"/>
              </a:rPr>
              <a:t> </a:t>
            </a:r>
            <a:r>
              <a:rPr b="0" lang="fr-FR" sz="2400" spc="-1" strike="noStrike">
                <a:solidFill>
                  <a:srgbClr val="2f5597"/>
                </a:solidFill>
                <a:latin typeface="Rockwell"/>
                <a:ea typeface="DejaVu Sans"/>
              </a:rPr>
              <a:t>reviendra</a:t>
            </a:r>
            <a:r>
              <a:rPr b="0" lang="fr-FR" sz="2400" spc="-1" strike="noStrike">
                <a:solidFill>
                  <a:srgbClr val="000000"/>
                </a:solidFill>
                <a:latin typeface="Rockwell"/>
                <a:ea typeface="DejaVu Sans"/>
              </a:rPr>
              <a:t> </a:t>
            </a:r>
            <a:r>
              <a:rPr b="0" lang="fr-FR" sz="2400" spc="-1" strike="noStrike">
                <a:solidFill>
                  <a:srgbClr val="70ad47"/>
                </a:solidFill>
                <a:latin typeface="Rockwell"/>
                <a:ea typeface="DejaVu Sans"/>
              </a:rPr>
              <a:t>au même</a:t>
            </a:r>
            <a:r>
              <a:rPr b="0" lang="fr-FR" sz="2400" spc="-1" strike="noStrike">
                <a:solidFill>
                  <a:srgbClr val="000000"/>
                </a:solidFill>
                <a:latin typeface="Rockwell"/>
                <a:ea typeface="DejaVu Sans"/>
              </a:rPr>
              <a:t> </a:t>
            </a:r>
            <a:r>
              <a:rPr b="0" lang="fr-FR" sz="2400" spc="-1" strike="noStrike">
                <a:solidFill>
                  <a:srgbClr val="ffffff"/>
                </a:solidFill>
                <a:latin typeface="Rockwell"/>
                <a:ea typeface="DejaVu Sans"/>
              </a:rPr>
              <a:t>que je dise : </a:t>
            </a:r>
            <a:r>
              <a:rPr b="0" lang="fr-FR" sz="2400" spc="-1" strike="noStrike">
                <a:solidFill>
                  <a:srgbClr val="f4b183"/>
                </a:solidFill>
                <a:latin typeface="Rockwell"/>
                <a:ea typeface="DejaVu Sans"/>
              </a:rPr>
              <a:t>"Le souverain bien, c'est</a:t>
            </a:r>
            <a:r>
              <a:rPr b="0" lang="fr-FR" sz="2400" spc="-1" strike="noStrike">
                <a:solidFill>
                  <a:srgbClr val="000000"/>
                </a:solidFill>
                <a:latin typeface="Rockwell"/>
                <a:ea typeface="DejaVu Sans"/>
              </a:rPr>
              <a:t> l'âme qui méprise les coups de la fortune et se plaît dans la vertu" ou "une force d'âme invincible, expérimentée, calme dans l'action, jointe à beaucoup d'humanité et d'attention pour ses semblables".</a:t>
            </a:r>
            <a:endParaRPr b="0" lang="fr-FR" sz="2400" spc="-1" strike="noStrike">
              <a:latin typeface="Arial"/>
            </a:endParaRPr>
          </a:p>
          <a:p>
            <a:pPr>
              <a:lnSpc>
                <a:spcPct val="90000"/>
              </a:lnSpc>
              <a:spcBef>
                <a:spcPts val="1001"/>
              </a:spcBef>
            </a:pPr>
            <a:endParaRPr b="0" lang="fr-FR" sz="2400" spc="-1" strike="noStrike">
              <a:latin typeface="Arial"/>
            </a:endParaRPr>
          </a:p>
        </p:txBody>
      </p:sp>
      <p:sp>
        <p:nvSpPr>
          <p:cNvPr id="323" name="CustomShape 4"/>
          <p:cNvSpPr/>
          <p:nvPr/>
        </p:nvSpPr>
        <p:spPr>
          <a:xfrm>
            <a:off x="4038480" y="6356520"/>
            <a:ext cx="4113720" cy="36396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ea typeface="DejaVu Sans"/>
              </a:rPr>
              <a:t>Une section du De vita beata</a:t>
            </a:r>
            <a:endParaRPr b="0" lang="fr-FR" sz="1200" spc="-1" strike="noStrike">
              <a:latin typeface="Arial"/>
            </a:endParaRPr>
          </a:p>
        </p:txBody>
      </p:sp>
      <p:sp>
        <p:nvSpPr>
          <p:cNvPr id="324" name="CustomShape 5"/>
          <p:cNvSpPr/>
          <p:nvPr/>
        </p:nvSpPr>
        <p:spPr>
          <a:xfrm>
            <a:off x="8610480" y="6356520"/>
            <a:ext cx="2742120" cy="363960"/>
          </a:xfrm>
          <a:prstGeom prst="rect">
            <a:avLst/>
          </a:prstGeom>
          <a:noFill/>
          <a:ln>
            <a:noFill/>
          </a:ln>
        </p:spPr>
        <p:style>
          <a:lnRef idx="0"/>
          <a:fillRef idx="0"/>
          <a:effectRef idx="0"/>
          <a:fontRef idx="minor"/>
        </p:style>
        <p:txBody>
          <a:bodyPr lIns="90000" rIns="90000" tIns="45000" bIns="45000" anchor="ctr"/>
          <a:p>
            <a:pPr algn="r">
              <a:lnSpc>
                <a:spcPct val="100000"/>
              </a:lnSpc>
            </a:pPr>
            <a:fld id="{DB9137BD-7273-4E2A-9260-BF452543607B}" type="slidenum">
              <a:rPr b="0" lang="fr-FR" sz="1200" spc="-1" strike="noStrike">
                <a:solidFill>
                  <a:srgbClr val="8b8b8b"/>
                </a:solidFill>
                <a:latin typeface="Calibri"/>
                <a:ea typeface="DejaVu Sans"/>
              </a:rPr>
              <a:t>17</a:t>
            </a:fld>
            <a:endParaRPr b="0" lang="fr-FR" sz="1200" spc="-1" strike="noStrike">
              <a:latin typeface="Arial"/>
            </a:endParaRPr>
          </a:p>
        </p:txBody>
      </p:sp>
      <p:sp>
        <p:nvSpPr>
          <p:cNvPr id="325" name="CustomShape 6"/>
          <p:cNvSpPr/>
          <p:nvPr/>
        </p:nvSpPr>
        <p:spPr>
          <a:xfrm>
            <a:off x="4402440" y="4801320"/>
            <a:ext cx="3701520" cy="1565280"/>
          </a:xfrm>
          <a:prstGeom prst="ellipse">
            <a:avLst/>
          </a:prstGeom>
          <a:solidFill>
            <a:schemeClr val="accent4">
              <a:lumMod val="60000"/>
              <a:lumOff val="40000"/>
            </a:schemeClr>
          </a:solidFill>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fr-FR" sz="1800" spc="-1" strike="noStrike">
                <a:solidFill>
                  <a:srgbClr val="ff0000"/>
                </a:solidFill>
                <a:latin typeface="Calibri"/>
                <a:ea typeface="DejaVu Sans"/>
              </a:rPr>
              <a:t>GN neutre (sujet)</a:t>
            </a:r>
            <a:endParaRPr b="0" lang="fr-FR" sz="1800" spc="-1" strike="noStrike">
              <a:latin typeface="Arial"/>
            </a:endParaRPr>
          </a:p>
        </p:txBody>
      </p:sp>
    </p:spTree>
  </p:cSld>
  <mc:AlternateContent>
    <mc:Choice Requires="p14">
      <p:transition spd="slow" p14:dur="2000"/>
    </mc:Choice>
    <mc:Fallback>
      <p:transition spd="slow"/>
    </mc:Fallback>
  </mc:AlternateContent>
  <p:timing>
    <p:tnLst>
      <p:par>
        <p:cTn id="33" dur="indefinite" restart="never" nodeType="tmRoot">
          <p:childTnLst>
            <p:seq>
              <p:cTn id="34" dur="indefinite"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6" name="CustomShape 1"/>
          <p:cNvSpPr/>
          <p:nvPr/>
        </p:nvSpPr>
        <p:spPr>
          <a:xfrm>
            <a:off x="839880" y="365040"/>
            <a:ext cx="10514520" cy="1324440"/>
          </a:xfrm>
          <a:prstGeom prst="rect">
            <a:avLst/>
          </a:prstGeom>
          <a:noFill/>
          <a:ln>
            <a:noFill/>
          </a:ln>
        </p:spPr>
        <p:style>
          <a:lnRef idx="0"/>
          <a:fillRef idx="0"/>
          <a:effectRef idx="0"/>
          <a:fontRef idx="minor"/>
        </p:style>
        <p:txBody>
          <a:bodyPr lIns="90000" rIns="90000" tIns="45000" bIns="45000" anchor="ctr"/>
          <a:p>
            <a:pPr algn="ctr">
              <a:lnSpc>
                <a:spcPct val="90000"/>
              </a:lnSpc>
            </a:pPr>
            <a:r>
              <a:rPr b="0" lang="fr-FR" sz="4400" spc="-1" strike="noStrike">
                <a:solidFill>
                  <a:srgbClr val="ffc000"/>
                </a:solidFill>
                <a:latin typeface="Calibri Light"/>
                <a:ea typeface="DejaVu Sans"/>
              </a:rPr>
              <a:t>Traduction d'une phrase de la section</a:t>
            </a:r>
            <a:endParaRPr b="0" lang="fr-FR" sz="4400" spc="-1" strike="noStrike">
              <a:latin typeface="Arial"/>
            </a:endParaRPr>
          </a:p>
        </p:txBody>
      </p:sp>
      <p:sp>
        <p:nvSpPr>
          <p:cNvPr id="327" name="CustomShape 2"/>
          <p:cNvSpPr/>
          <p:nvPr/>
        </p:nvSpPr>
        <p:spPr>
          <a:xfrm>
            <a:off x="839880" y="2505240"/>
            <a:ext cx="5156640" cy="3683520"/>
          </a:xfrm>
          <a:prstGeom prst="rect">
            <a:avLst/>
          </a:prstGeom>
          <a:noFill/>
          <a:ln>
            <a:noFill/>
          </a:ln>
        </p:spPr>
        <p:style>
          <a:lnRef idx="0"/>
          <a:fillRef idx="0"/>
          <a:effectRef idx="0"/>
          <a:fontRef idx="minor"/>
        </p:style>
        <p:txBody>
          <a:bodyPr lIns="90000" rIns="90000" tIns="45000" bIns="45000">
            <a:normAutofit/>
          </a:bodyPr>
          <a:p>
            <a:pPr>
              <a:lnSpc>
                <a:spcPct val="90000"/>
              </a:lnSpc>
              <a:spcBef>
                <a:spcPts val="1001"/>
              </a:spcBef>
            </a:pPr>
            <a:r>
              <a:rPr b="0" lang="fr-FR" sz="2800" spc="-1" strike="noStrike">
                <a:solidFill>
                  <a:srgbClr val="92d050"/>
                </a:solidFill>
                <a:latin typeface="TW Cen MT"/>
                <a:ea typeface="DejaVu Sans"/>
              </a:rPr>
              <a:t>Idem </a:t>
            </a:r>
            <a:r>
              <a:rPr b="0" lang="fr-FR" sz="2800" spc="-1" strike="noStrike">
                <a:solidFill>
                  <a:srgbClr val="ff0000"/>
                </a:solidFill>
                <a:latin typeface="TW Cen MT"/>
                <a:ea typeface="DejaVu Sans"/>
              </a:rPr>
              <a:t>itaque</a:t>
            </a:r>
            <a:r>
              <a:rPr b="0" lang="fr-FR" sz="2800" spc="-1" strike="noStrike">
                <a:solidFill>
                  <a:srgbClr val="2f5597"/>
                </a:solidFill>
                <a:latin typeface="TW Cen MT"/>
                <a:ea typeface="DejaVu Sans"/>
              </a:rPr>
              <a:t> erit,</a:t>
            </a:r>
            <a:r>
              <a:rPr b="0" lang="fr-FR" sz="2800" spc="-1" strike="noStrike">
                <a:solidFill>
                  <a:srgbClr val="ffffff"/>
                </a:solidFill>
                <a:latin typeface="TW Cen MT"/>
                <a:ea typeface="DejaVu Sans"/>
              </a:rPr>
              <a:t> si dixero : </a:t>
            </a:r>
            <a:r>
              <a:rPr b="0" lang="fr-FR" sz="2800" spc="-1" strike="noStrike">
                <a:solidFill>
                  <a:srgbClr val="f4b183"/>
                </a:solidFill>
                <a:latin typeface="TW Cen MT"/>
                <a:ea typeface="DejaVu Sans"/>
              </a:rPr>
              <a:t>"Summum bonum est</a:t>
            </a:r>
            <a:r>
              <a:rPr b="0" lang="fr-FR" sz="2800" spc="-1" strike="noStrike">
                <a:solidFill>
                  <a:srgbClr val="806000"/>
                </a:solidFill>
                <a:latin typeface="TW Cen MT"/>
                <a:ea typeface="DejaVu Sans"/>
              </a:rPr>
              <a:t> animus fortuita despiciens,</a:t>
            </a:r>
            <a:r>
              <a:rPr b="0" lang="fr-FR" sz="2800" spc="-1" strike="noStrike">
                <a:solidFill>
                  <a:srgbClr val="ffffff"/>
                </a:solidFill>
                <a:latin typeface="TW Cen MT"/>
                <a:ea typeface="DejaVu Sans"/>
              </a:rPr>
              <a:t> virtute laetus" aut "Invicta vis animi, perita rerum, placida in actu cum humanitate multa et conversantium cura".</a:t>
            </a:r>
            <a:endParaRPr b="0" lang="fr-FR" sz="2800" spc="-1" strike="noStrike">
              <a:latin typeface="Arial"/>
            </a:endParaRPr>
          </a:p>
        </p:txBody>
      </p:sp>
      <p:sp>
        <p:nvSpPr>
          <p:cNvPr id="328" name="CustomShape 3"/>
          <p:cNvSpPr/>
          <p:nvPr/>
        </p:nvSpPr>
        <p:spPr>
          <a:xfrm>
            <a:off x="6100200" y="1714320"/>
            <a:ext cx="5182200" cy="3683520"/>
          </a:xfrm>
          <a:prstGeom prst="rect">
            <a:avLst/>
          </a:prstGeom>
          <a:noFill/>
          <a:ln>
            <a:noFill/>
          </a:ln>
        </p:spPr>
        <p:style>
          <a:lnRef idx="0"/>
          <a:fillRef idx="0"/>
          <a:effectRef idx="0"/>
          <a:fontRef idx="minor"/>
        </p:style>
        <p:txBody>
          <a:bodyPr lIns="90000" rIns="90000" tIns="45000" bIns="45000">
            <a:normAutofit/>
          </a:bodyPr>
          <a:p>
            <a:pPr algn="just">
              <a:lnSpc>
                <a:spcPct val="90000"/>
              </a:lnSpc>
              <a:spcBef>
                <a:spcPts val="1001"/>
              </a:spcBef>
            </a:pPr>
            <a:r>
              <a:rPr b="0" lang="fr-FR" sz="2400" spc="-1" strike="noStrike">
                <a:solidFill>
                  <a:srgbClr val="ff0000"/>
                </a:solidFill>
                <a:latin typeface="Rockwell"/>
                <a:ea typeface="DejaVu Sans"/>
              </a:rPr>
              <a:t>Aussi</a:t>
            </a:r>
            <a:r>
              <a:rPr b="0" lang="fr-FR" sz="2400" spc="-1" strike="noStrike">
                <a:solidFill>
                  <a:srgbClr val="000000"/>
                </a:solidFill>
                <a:latin typeface="Rockwell"/>
                <a:ea typeface="DejaVu Sans"/>
              </a:rPr>
              <a:t> </a:t>
            </a:r>
            <a:r>
              <a:rPr b="0" lang="fr-FR" sz="2400" spc="-1" strike="noStrike">
                <a:solidFill>
                  <a:srgbClr val="70ad47"/>
                </a:solidFill>
                <a:latin typeface="Rockwell"/>
                <a:ea typeface="DejaVu Sans"/>
              </a:rPr>
              <a:t>cela</a:t>
            </a:r>
            <a:r>
              <a:rPr b="0" lang="fr-FR" sz="2400" spc="-1" strike="noStrike">
                <a:solidFill>
                  <a:srgbClr val="000000"/>
                </a:solidFill>
                <a:latin typeface="Rockwell"/>
                <a:ea typeface="DejaVu Sans"/>
              </a:rPr>
              <a:t> </a:t>
            </a:r>
            <a:r>
              <a:rPr b="0" lang="fr-FR" sz="2400" spc="-1" strike="noStrike">
                <a:solidFill>
                  <a:srgbClr val="2f5597"/>
                </a:solidFill>
                <a:latin typeface="Rockwell"/>
                <a:ea typeface="DejaVu Sans"/>
              </a:rPr>
              <a:t>reviendra</a:t>
            </a:r>
            <a:r>
              <a:rPr b="0" lang="fr-FR" sz="2400" spc="-1" strike="noStrike">
                <a:solidFill>
                  <a:srgbClr val="000000"/>
                </a:solidFill>
                <a:latin typeface="Rockwell"/>
                <a:ea typeface="DejaVu Sans"/>
              </a:rPr>
              <a:t> </a:t>
            </a:r>
            <a:r>
              <a:rPr b="0" lang="fr-FR" sz="2400" spc="-1" strike="noStrike">
                <a:solidFill>
                  <a:srgbClr val="70ad47"/>
                </a:solidFill>
                <a:latin typeface="Rockwell"/>
                <a:ea typeface="DejaVu Sans"/>
              </a:rPr>
              <a:t>au même</a:t>
            </a:r>
            <a:r>
              <a:rPr b="0" lang="fr-FR" sz="2400" spc="-1" strike="noStrike">
                <a:solidFill>
                  <a:srgbClr val="000000"/>
                </a:solidFill>
                <a:latin typeface="Rockwell"/>
                <a:ea typeface="DejaVu Sans"/>
              </a:rPr>
              <a:t> </a:t>
            </a:r>
            <a:r>
              <a:rPr b="0" lang="fr-FR" sz="2400" spc="-1" strike="noStrike">
                <a:solidFill>
                  <a:srgbClr val="ffffff"/>
                </a:solidFill>
                <a:latin typeface="Rockwell"/>
                <a:ea typeface="DejaVu Sans"/>
              </a:rPr>
              <a:t>que je dise : </a:t>
            </a:r>
            <a:r>
              <a:rPr b="0" lang="fr-FR" sz="2400" spc="-1" strike="noStrike">
                <a:solidFill>
                  <a:srgbClr val="f4b183"/>
                </a:solidFill>
                <a:latin typeface="Rockwell"/>
                <a:ea typeface="DejaVu Sans"/>
              </a:rPr>
              <a:t>"Le souverain bien, c'est</a:t>
            </a:r>
            <a:r>
              <a:rPr b="0" lang="fr-FR" sz="2400" spc="-1" strike="noStrike">
                <a:solidFill>
                  <a:srgbClr val="000000"/>
                </a:solidFill>
                <a:latin typeface="Rockwell"/>
                <a:ea typeface="DejaVu Sans"/>
              </a:rPr>
              <a:t> </a:t>
            </a:r>
            <a:r>
              <a:rPr b="0" lang="fr-FR" sz="2400" spc="-1" strike="noStrike">
                <a:solidFill>
                  <a:srgbClr val="806000"/>
                </a:solidFill>
                <a:latin typeface="Rockwell"/>
                <a:ea typeface="DejaVu Sans"/>
              </a:rPr>
              <a:t>l'âme qui méprise les coups de la fortune</a:t>
            </a:r>
            <a:r>
              <a:rPr b="0" lang="fr-FR" sz="2400" spc="-1" strike="noStrike">
                <a:solidFill>
                  <a:srgbClr val="000000"/>
                </a:solidFill>
                <a:latin typeface="Rockwell"/>
                <a:ea typeface="DejaVu Sans"/>
              </a:rPr>
              <a:t> et se plaît dans la vertu" ou "une force d'âme invincible, expérimentée, calme dans l'action, jointe à beaucoup d'humanité et d'attention pour ses semblables".</a:t>
            </a:r>
            <a:endParaRPr b="0" lang="fr-FR" sz="2400" spc="-1" strike="noStrike">
              <a:latin typeface="Arial"/>
            </a:endParaRPr>
          </a:p>
          <a:p>
            <a:pPr>
              <a:lnSpc>
                <a:spcPct val="90000"/>
              </a:lnSpc>
              <a:spcBef>
                <a:spcPts val="1001"/>
              </a:spcBef>
            </a:pPr>
            <a:endParaRPr b="0" lang="fr-FR" sz="2400" spc="-1" strike="noStrike">
              <a:latin typeface="Arial"/>
            </a:endParaRPr>
          </a:p>
        </p:txBody>
      </p:sp>
      <p:sp>
        <p:nvSpPr>
          <p:cNvPr id="329" name="CustomShape 4"/>
          <p:cNvSpPr/>
          <p:nvPr/>
        </p:nvSpPr>
        <p:spPr>
          <a:xfrm>
            <a:off x="4038480" y="6356520"/>
            <a:ext cx="4113720" cy="36396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ea typeface="DejaVu Sans"/>
              </a:rPr>
              <a:t>Une section du De vita beata</a:t>
            </a:r>
            <a:endParaRPr b="0" lang="fr-FR" sz="1200" spc="-1" strike="noStrike">
              <a:latin typeface="Arial"/>
            </a:endParaRPr>
          </a:p>
        </p:txBody>
      </p:sp>
      <p:sp>
        <p:nvSpPr>
          <p:cNvPr id="330" name="CustomShape 5"/>
          <p:cNvSpPr/>
          <p:nvPr/>
        </p:nvSpPr>
        <p:spPr>
          <a:xfrm>
            <a:off x="8610480" y="6356520"/>
            <a:ext cx="2742120" cy="363960"/>
          </a:xfrm>
          <a:prstGeom prst="rect">
            <a:avLst/>
          </a:prstGeom>
          <a:noFill/>
          <a:ln>
            <a:noFill/>
          </a:ln>
        </p:spPr>
        <p:style>
          <a:lnRef idx="0"/>
          <a:fillRef idx="0"/>
          <a:effectRef idx="0"/>
          <a:fontRef idx="minor"/>
        </p:style>
        <p:txBody>
          <a:bodyPr lIns="90000" rIns="90000" tIns="45000" bIns="45000" anchor="ctr"/>
          <a:p>
            <a:pPr algn="r">
              <a:lnSpc>
                <a:spcPct val="100000"/>
              </a:lnSpc>
            </a:pPr>
            <a:fld id="{B6D39874-F923-4399-8424-B9023C9E9E5B}" type="slidenum">
              <a:rPr b="0" lang="fr-FR" sz="1200" spc="-1" strike="noStrike">
                <a:solidFill>
                  <a:srgbClr val="8b8b8b"/>
                </a:solidFill>
                <a:latin typeface="Calibri"/>
                <a:ea typeface="DejaVu Sans"/>
              </a:rPr>
              <a:t>18</a:t>
            </a:fld>
            <a:endParaRPr b="0" lang="fr-FR" sz="1200" spc="-1" strike="noStrike">
              <a:latin typeface="Arial"/>
            </a:endParaRPr>
          </a:p>
        </p:txBody>
      </p:sp>
      <p:sp>
        <p:nvSpPr>
          <p:cNvPr id="331" name="CustomShape 6"/>
          <p:cNvSpPr/>
          <p:nvPr/>
        </p:nvSpPr>
        <p:spPr>
          <a:xfrm>
            <a:off x="4402440" y="4801320"/>
            <a:ext cx="3701520" cy="1565280"/>
          </a:xfrm>
          <a:prstGeom prst="ellipse">
            <a:avLst/>
          </a:prstGeom>
          <a:solidFill>
            <a:schemeClr val="accent4">
              <a:lumMod val="60000"/>
              <a:lumOff val="40000"/>
            </a:schemeClr>
          </a:solidFill>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fr-FR" sz="1800" spc="-1" strike="noStrike">
                <a:solidFill>
                  <a:srgbClr val="ff0000"/>
                </a:solidFill>
                <a:latin typeface="Calibri"/>
                <a:ea typeface="DejaVu Sans"/>
              </a:rPr>
              <a:t>Adjectif qualificatif attribut + participe présent au nominatif</a:t>
            </a:r>
            <a:endParaRPr b="0" lang="fr-FR" sz="1800" spc="-1" strike="noStrike">
              <a:latin typeface="Arial"/>
            </a:endParaRPr>
          </a:p>
        </p:txBody>
      </p:sp>
    </p:spTree>
  </p:cSld>
  <mc:AlternateContent>
    <mc:Choice Requires="p14">
      <p:transition spd="slow" p14:dur="2000"/>
    </mc:Choice>
    <mc:Fallback>
      <p:transition spd="slow"/>
    </mc:Fallback>
  </mc:AlternateContent>
  <p:timing>
    <p:tnLst>
      <p:par>
        <p:cTn id="35" dur="indefinite" restart="never" nodeType="tmRoot">
          <p:childTnLst>
            <p:seq>
              <p:cTn id="36" dur="indefinite"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2" name="CustomShape 1"/>
          <p:cNvSpPr/>
          <p:nvPr/>
        </p:nvSpPr>
        <p:spPr>
          <a:xfrm>
            <a:off x="839880" y="365040"/>
            <a:ext cx="10514520" cy="1324440"/>
          </a:xfrm>
          <a:prstGeom prst="rect">
            <a:avLst/>
          </a:prstGeom>
          <a:noFill/>
          <a:ln>
            <a:noFill/>
          </a:ln>
        </p:spPr>
        <p:style>
          <a:lnRef idx="0"/>
          <a:fillRef idx="0"/>
          <a:effectRef idx="0"/>
          <a:fontRef idx="minor"/>
        </p:style>
        <p:txBody>
          <a:bodyPr lIns="90000" rIns="90000" tIns="45000" bIns="45000" anchor="ctr"/>
          <a:p>
            <a:pPr algn="ctr">
              <a:lnSpc>
                <a:spcPct val="90000"/>
              </a:lnSpc>
            </a:pPr>
            <a:r>
              <a:rPr b="0" lang="fr-FR" sz="4400" spc="-1" strike="noStrike">
                <a:solidFill>
                  <a:srgbClr val="ffc000"/>
                </a:solidFill>
                <a:latin typeface="Calibri Light"/>
                <a:ea typeface="DejaVu Sans"/>
              </a:rPr>
              <a:t>Traduction d'une phrase de la section</a:t>
            </a:r>
            <a:endParaRPr b="0" lang="fr-FR" sz="4400" spc="-1" strike="noStrike">
              <a:latin typeface="Arial"/>
            </a:endParaRPr>
          </a:p>
        </p:txBody>
      </p:sp>
      <p:sp>
        <p:nvSpPr>
          <p:cNvPr id="333" name="CustomShape 2"/>
          <p:cNvSpPr/>
          <p:nvPr/>
        </p:nvSpPr>
        <p:spPr>
          <a:xfrm>
            <a:off x="839880" y="2505240"/>
            <a:ext cx="5156640" cy="3683520"/>
          </a:xfrm>
          <a:prstGeom prst="rect">
            <a:avLst/>
          </a:prstGeom>
          <a:noFill/>
          <a:ln>
            <a:noFill/>
          </a:ln>
        </p:spPr>
        <p:style>
          <a:lnRef idx="0"/>
          <a:fillRef idx="0"/>
          <a:effectRef idx="0"/>
          <a:fontRef idx="minor"/>
        </p:style>
        <p:txBody>
          <a:bodyPr lIns="90000" rIns="90000" tIns="45000" bIns="45000">
            <a:normAutofit/>
          </a:bodyPr>
          <a:p>
            <a:pPr>
              <a:lnSpc>
                <a:spcPct val="90000"/>
              </a:lnSpc>
              <a:spcBef>
                <a:spcPts val="1001"/>
              </a:spcBef>
            </a:pPr>
            <a:r>
              <a:rPr b="0" lang="fr-FR" sz="2800" spc="-1" strike="noStrike">
                <a:solidFill>
                  <a:srgbClr val="92d050"/>
                </a:solidFill>
                <a:latin typeface="TW Cen MT"/>
                <a:ea typeface="DejaVu Sans"/>
              </a:rPr>
              <a:t>Idem </a:t>
            </a:r>
            <a:r>
              <a:rPr b="0" lang="fr-FR" sz="2800" spc="-1" strike="noStrike">
                <a:solidFill>
                  <a:srgbClr val="ff0000"/>
                </a:solidFill>
                <a:latin typeface="TW Cen MT"/>
                <a:ea typeface="DejaVu Sans"/>
              </a:rPr>
              <a:t>itaque</a:t>
            </a:r>
            <a:r>
              <a:rPr b="0" lang="fr-FR" sz="2800" spc="-1" strike="noStrike">
                <a:solidFill>
                  <a:srgbClr val="2f5597"/>
                </a:solidFill>
                <a:latin typeface="TW Cen MT"/>
                <a:ea typeface="DejaVu Sans"/>
              </a:rPr>
              <a:t> erit,</a:t>
            </a:r>
            <a:r>
              <a:rPr b="0" lang="fr-FR" sz="2800" spc="-1" strike="noStrike">
                <a:solidFill>
                  <a:srgbClr val="ffffff"/>
                </a:solidFill>
                <a:latin typeface="TW Cen MT"/>
                <a:ea typeface="DejaVu Sans"/>
              </a:rPr>
              <a:t> si dixero : </a:t>
            </a:r>
            <a:r>
              <a:rPr b="0" lang="fr-FR" sz="2800" spc="-1" strike="noStrike">
                <a:solidFill>
                  <a:srgbClr val="f4b183"/>
                </a:solidFill>
                <a:latin typeface="TW Cen MT"/>
                <a:ea typeface="DejaVu Sans"/>
              </a:rPr>
              <a:t>"Summum bonum est</a:t>
            </a:r>
            <a:r>
              <a:rPr b="0" lang="fr-FR" sz="2800" spc="-1" strike="noStrike">
                <a:solidFill>
                  <a:srgbClr val="806000"/>
                </a:solidFill>
                <a:latin typeface="TW Cen MT"/>
                <a:ea typeface="DejaVu Sans"/>
              </a:rPr>
              <a:t> animus fortuita despiciens,</a:t>
            </a:r>
            <a:r>
              <a:rPr b="0" lang="fr-FR" sz="2800" spc="-1" strike="noStrike">
                <a:solidFill>
                  <a:srgbClr val="ffffff"/>
                </a:solidFill>
                <a:latin typeface="TW Cen MT"/>
                <a:ea typeface="DejaVu Sans"/>
              </a:rPr>
              <a:t> </a:t>
            </a:r>
            <a:r>
              <a:rPr b="0" lang="fr-FR" sz="2800" spc="-1" strike="noStrike">
                <a:solidFill>
                  <a:srgbClr val="806000"/>
                </a:solidFill>
                <a:latin typeface="TW Cen MT"/>
                <a:ea typeface="DejaVu Sans"/>
              </a:rPr>
              <a:t>virtute laetus"</a:t>
            </a:r>
            <a:r>
              <a:rPr b="0" lang="fr-FR" sz="2800" spc="-1" strike="noStrike">
                <a:solidFill>
                  <a:srgbClr val="ffffff"/>
                </a:solidFill>
                <a:latin typeface="TW Cen MT"/>
                <a:ea typeface="DejaVu Sans"/>
              </a:rPr>
              <a:t> aut "Invicta vis animi, perita rerum, placida in actu cum humanitate multa et conversantium cura".</a:t>
            </a:r>
            <a:endParaRPr b="0" lang="fr-FR" sz="2800" spc="-1" strike="noStrike">
              <a:latin typeface="Arial"/>
            </a:endParaRPr>
          </a:p>
        </p:txBody>
      </p:sp>
      <p:sp>
        <p:nvSpPr>
          <p:cNvPr id="334" name="CustomShape 3"/>
          <p:cNvSpPr/>
          <p:nvPr/>
        </p:nvSpPr>
        <p:spPr>
          <a:xfrm>
            <a:off x="6100200" y="1714320"/>
            <a:ext cx="5182200" cy="3683520"/>
          </a:xfrm>
          <a:prstGeom prst="rect">
            <a:avLst/>
          </a:prstGeom>
          <a:noFill/>
          <a:ln>
            <a:noFill/>
          </a:ln>
        </p:spPr>
        <p:style>
          <a:lnRef idx="0"/>
          <a:fillRef idx="0"/>
          <a:effectRef idx="0"/>
          <a:fontRef idx="minor"/>
        </p:style>
        <p:txBody>
          <a:bodyPr lIns="90000" rIns="90000" tIns="45000" bIns="45000">
            <a:normAutofit/>
          </a:bodyPr>
          <a:p>
            <a:pPr algn="just">
              <a:lnSpc>
                <a:spcPct val="90000"/>
              </a:lnSpc>
              <a:spcBef>
                <a:spcPts val="1001"/>
              </a:spcBef>
            </a:pPr>
            <a:r>
              <a:rPr b="0" lang="fr-FR" sz="2400" spc="-1" strike="noStrike">
                <a:solidFill>
                  <a:srgbClr val="ff0000"/>
                </a:solidFill>
                <a:latin typeface="Rockwell"/>
                <a:ea typeface="DejaVu Sans"/>
              </a:rPr>
              <a:t>Aussi</a:t>
            </a:r>
            <a:r>
              <a:rPr b="0" lang="fr-FR" sz="2400" spc="-1" strike="noStrike">
                <a:solidFill>
                  <a:srgbClr val="000000"/>
                </a:solidFill>
                <a:latin typeface="Rockwell"/>
                <a:ea typeface="DejaVu Sans"/>
              </a:rPr>
              <a:t> </a:t>
            </a:r>
            <a:r>
              <a:rPr b="0" lang="fr-FR" sz="2400" spc="-1" strike="noStrike">
                <a:solidFill>
                  <a:srgbClr val="70ad47"/>
                </a:solidFill>
                <a:latin typeface="Rockwell"/>
                <a:ea typeface="DejaVu Sans"/>
              </a:rPr>
              <a:t>cela</a:t>
            </a:r>
            <a:r>
              <a:rPr b="0" lang="fr-FR" sz="2400" spc="-1" strike="noStrike">
                <a:solidFill>
                  <a:srgbClr val="000000"/>
                </a:solidFill>
                <a:latin typeface="Rockwell"/>
                <a:ea typeface="DejaVu Sans"/>
              </a:rPr>
              <a:t> </a:t>
            </a:r>
            <a:r>
              <a:rPr b="0" lang="fr-FR" sz="2400" spc="-1" strike="noStrike">
                <a:solidFill>
                  <a:srgbClr val="2f5597"/>
                </a:solidFill>
                <a:latin typeface="Rockwell"/>
                <a:ea typeface="DejaVu Sans"/>
              </a:rPr>
              <a:t>reviendra</a:t>
            </a:r>
            <a:r>
              <a:rPr b="0" lang="fr-FR" sz="2400" spc="-1" strike="noStrike">
                <a:solidFill>
                  <a:srgbClr val="000000"/>
                </a:solidFill>
                <a:latin typeface="Rockwell"/>
                <a:ea typeface="DejaVu Sans"/>
              </a:rPr>
              <a:t> </a:t>
            </a:r>
            <a:r>
              <a:rPr b="0" lang="fr-FR" sz="2400" spc="-1" strike="noStrike">
                <a:solidFill>
                  <a:srgbClr val="70ad47"/>
                </a:solidFill>
                <a:latin typeface="Rockwell"/>
                <a:ea typeface="DejaVu Sans"/>
              </a:rPr>
              <a:t>au même</a:t>
            </a:r>
            <a:r>
              <a:rPr b="0" lang="fr-FR" sz="2400" spc="-1" strike="noStrike">
                <a:solidFill>
                  <a:srgbClr val="000000"/>
                </a:solidFill>
                <a:latin typeface="Rockwell"/>
                <a:ea typeface="DejaVu Sans"/>
              </a:rPr>
              <a:t> </a:t>
            </a:r>
            <a:r>
              <a:rPr b="0" lang="fr-FR" sz="2400" spc="-1" strike="noStrike">
                <a:solidFill>
                  <a:srgbClr val="ffffff"/>
                </a:solidFill>
                <a:latin typeface="Rockwell"/>
                <a:ea typeface="DejaVu Sans"/>
              </a:rPr>
              <a:t>que je dise : </a:t>
            </a:r>
            <a:r>
              <a:rPr b="0" lang="fr-FR" sz="2400" spc="-1" strike="noStrike">
                <a:solidFill>
                  <a:srgbClr val="f4b183"/>
                </a:solidFill>
                <a:latin typeface="Rockwell"/>
                <a:ea typeface="DejaVu Sans"/>
              </a:rPr>
              <a:t>"Le souverain bien, c'est</a:t>
            </a:r>
            <a:r>
              <a:rPr b="0" lang="fr-FR" sz="2400" spc="-1" strike="noStrike">
                <a:solidFill>
                  <a:srgbClr val="000000"/>
                </a:solidFill>
                <a:latin typeface="Rockwell"/>
                <a:ea typeface="DejaVu Sans"/>
              </a:rPr>
              <a:t> </a:t>
            </a:r>
            <a:r>
              <a:rPr b="0" lang="fr-FR" sz="2400" spc="-1" strike="noStrike">
                <a:solidFill>
                  <a:srgbClr val="806000"/>
                </a:solidFill>
                <a:latin typeface="Rockwell"/>
                <a:ea typeface="DejaVu Sans"/>
              </a:rPr>
              <a:t>l'âme qui méprise les coups de la fortune</a:t>
            </a:r>
            <a:r>
              <a:rPr b="0" lang="fr-FR" sz="2400" spc="-1" strike="noStrike">
                <a:solidFill>
                  <a:srgbClr val="000000"/>
                </a:solidFill>
                <a:latin typeface="Rockwell"/>
                <a:ea typeface="DejaVu Sans"/>
              </a:rPr>
              <a:t> </a:t>
            </a:r>
            <a:r>
              <a:rPr b="0" lang="fr-FR" sz="2400" spc="-1" strike="noStrike">
                <a:solidFill>
                  <a:srgbClr val="806000"/>
                </a:solidFill>
                <a:latin typeface="Rockwell"/>
                <a:ea typeface="DejaVu Sans"/>
              </a:rPr>
              <a:t>et se plaît dans la vertu"</a:t>
            </a:r>
            <a:r>
              <a:rPr b="0" lang="fr-FR" sz="2400" spc="-1" strike="noStrike">
                <a:solidFill>
                  <a:srgbClr val="000000"/>
                </a:solidFill>
                <a:latin typeface="Rockwell"/>
                <a:ea typeface="DejaVu Sans"/>
              </a:rPr>
              <a:t> ou "une force d'âme invincible, expérimentée, calme dans l'action, jointe à beaucoup d'humanité et d'attention pour ses semblables".</a:t>
            </a:r>
            <a:endParaRPr b="0" lang="fr-FR" sz="2400" spc="-1" strike="noStrike">
              <a:latin typeface="Arial"/>
            </a:endParaRPr>
          </a:p>
          <a:p>
            <a:pPr>
              <a:lnSpc>
                <a:spcPct val="90000"/>
              </a:lnSpc>
              <a:spcBef>
                <a:spcPts val="1001"/>
              </a:spcBef>
            </a:pPr>
            <a:endParaRPr b="0" lang="fr-FR" sz="2400" spc="-1" strike="noStrike">
              <a:latin typeface="Arial"/>
            </a:endParaRPr>
          </a:p>
        </p:txBody>
      </p:sp>
      <p:sp>
        <p:nvSpPr>
          <p:cNvPr id="335" name="CustomShape 4"/>
          <p:cNvSpPr/>
          <p:nvPr/>
        </p:nvSpPr>
        <p:spPr>
          <a:xfrm>
            <a:off x="4038480" y="6356520"/>
            <a:ext cx="4113720" cy="36396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ea typeface="DejaVu Sans"/>
              </a:rPr>
              <a:t>Une section du De vita beata</a:t>
            </a:r>
            <a:endParaRPr b="0" lang="fr-FR" sz="1200" spc="-1" strike="noStrike">
              <a:latin typeface="Arial"/>
            </a:endParaRPr>
          </a:p>
        </p:txBody>
      </p:sp>
      <p:sp>
        <p:nvSpPr>
          <p:cNvPr id="336" name="CustomShape 5"/>
          <p:cNvSpPr/>
          <p:nvPr/>
        </p:nvSpPr>
        <p:spPr>
          <a:xfrm>
            <a:off x="8610480" y="6356520"/>
            <a:ext cx="2742120" cy="363960"/>
          </a:xfrm>
          <a:prstGeom prst="rect">
            <a:avLst/>
          </a:prstGeom>
          <a:noFill/>
          <a:ln>
            <a:noFill/>
          </a:ln>
        </p:spPr>
        <p:style>
          <a:lnRef idx="0"/>
          <a:fillRef idx="0"/>
          <a:effectRef idx="0"/>
          <a:fontRef idx="minor"/>
        </p:style>
        <p:txBody>
          <a:bodyPr lIns="90000" rIns="90000" tIns="45000" bIns="45000" anchor="ctr"/>
          <a:p>
            <a:pPr algn="r">
              <a:lnSpc>
                <a:spcPct val="100000"/>
              </a:lnSpc>
            </a:pPr>
            <a:fld id="{4AC3DA32-9620-4DD9-8E2C-2882D225E97A}" type="slidenum">
              <a:rPr b="0" lang="fr-FR" sz="1200" spc="-1" strike="noStrike">
                <a:solidFill>
                  <a:srgbClr val="8b8b8b"/>
                </a:solidFill>
                <a:latin typeface="Calibri"/>
                <a:ea typeface="DejaVu Sans"/>
              </a:rPr>
              <a:t>19</a:t>
            </a:fld>
            <a:endParaRPr b="0" lang="fr-FR" sz="1200" spc="-1" strike="noStrike">
              <a:latin typeface="Arial"/>
            </a:endParaRPr>
          </a:p>
        </p:txBody>
      </p:sp>
      <p:sp>
        <p:nvSpPr>
          <p:cNvPr id="337" name="CustomShape 6"/>
          <p:cNvSpPr/>
          <p:nvPr/>
        </p:nvSpPr>
        <p:spPr>
          <a:xfrm>
            <a:off x="4402440" y="4801320"/>
            <a:ext cx="3701520" cy="1565280"/>
          </a:xfrm>
          <a:prstGeom prst="ellipse">
            <a:avLst/>
          </a:prstGeom>
          <a:solidFill>
            <a:schemeClr val="accent4">
              <a:lumMod val="60000"/>
              <a:lumOff val="40000"/>
            </a:schemeClr>
          </a:solidFill>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fr-FR" sz="1800" spc="-1" strike="noStrike">
                <a:solidFill>
                  <a:srgbClr val="ff0000"/>
                </a:solidFill>
                <a:latin typeface="Calibri"/>
                <a:ea typeface="DejaVu Sans"/>
              </a:rPr>
              <a:t>2e adjectif qualificatif attribut + CC Cause à l'ablatif sg</a:t>
            </a:r>
            <a:endParaRPr b="0" lang="fr-FR" sz="1800" spc="-1" strike="noStrike">
              <a:latin typeface="Arial"/>
            </a:endParaRPr>
          </a:p>
        </p:txBody>
      </p:sp>
    </p:spTree>
  </p:cSld>
  <mc:AlternateContent>
    <mc:Choice Requires="p14">
      <p:transition spd="slow" p14:dur="2000"/>
    </mc:Choice>
    <mc:Fallback>
      <p:transition spd="slow"/>
    </mc:Fallback>
  </mc:AlternateContent>
  <p:timing>
    <p:tnLst>
      <p:par>
        <p:cTn id="37" dur="indefinite" restart="never" nodeType="tmRoot">
          <p:childTnLst>
            <p:seq>
              <p:cTn id="38"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98" name="CustomShape 1"/>
          <p:cNvSpPr/>
          <p:nvPr/>
        </p:nvSpPr>
        <p:spPr>
          <a:xfrm rot="16200000">
            <a:off x="800280" y="1492560"/>
            <a:ext cx="3332520" cy="3498120"/>
          </a:xfrm>
          <a:prstGeom prst="downArrow">
            <a:avLst>
              <a:gd name="adj1" fmla="val 100000"/>
              <a:gd name="adj2" fmla="val 15788"/>
            </a:avLst>
          </a:prstGeom>
          <a:solidFill>
            <a:srgbClr val="404040"/>
          </a:solidFill>
          <a:ln w="54000">
            <a:noFill/>
          </a:ln>
        </p:spPr>
        <p:style>
          <a:lnRef idx="2">
            <a:schemeClr val="accent1">
              <a:shade val="50000"/>
            </a:schemeClr>
          </a:lnRef>
          <a:fillRef idx="1">
            <a:schemeClr val="accent1"/>
          </a:fillRef>
          <a:effectRef idx="0">
            <a:schemeClr val="accent1"/>
          </a:effectRef>
          <a:fontRef idx="minor"/>
        </p:style>
      </p:sp>
      <p:sp>
        <p:nvSpPr>
          <p:cNvPr id="199" name="CustomShape 2"/>
          <p:cNvSpPr/>
          <p:nvPr/>
        </p:nvSpPr>
        <p:spPr>
          <a:xfrm>
            <a:off x="4260960" y="111240"/>
            <a:ext cx="7158600" cy="3199320"/>
          </a:xfrm>
          <a:prstGeom prst="roundRect">
            <a:avLst>
              <a:gd name="adj" fmla="val 16667"/>
            </a:avLst>
          </a:prstGeom>
          <a:ln>
            <a:solidFill>
              <a:schemeClr val="accent4">
                <a:lumMod val="40000"/>
                <a:lumOff val="60000"/>
              </a:schemeClr>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p>
            <a:pPr marL="228600" indent="-227520" algn="just">
              <a:lnSpc>
                <a:spcPct val="90000"/>
              </a:lnSpc>
              <a:spcBef>
                <a:spcPts val="1001"/>
              </a:spcBef>
            </a:pPr>
            <a:r>
              <a:rPr b="0" lang="fr-FR" sz="2400" spc="-1" strike="noStrike">
                <a:solidFill>
                  <a:srgbClr val="ffffff"/>
                </a:solidFill>
                <a:latin typeface="Calibri"/>
                <a:ea typeface="DejaVu Sans"/>
              </a:rPr>
              <a:t>  </a:t>
            </a:r>
            <a:r>
              <a:rPr b="0" lang="fr-FR" sz="2400" spc="-1" strike="noStrike">
                <a:solidFill>
                  <a:srgbClr val="ffffff"/>
                </a:solidFill>
                <a:latin typeface="TW Cen MT"/>
                <a:ea typeface="DejaVu Sans"/>
              </a:rPr>
              <a:t> </a:t>
            </a:r>
            <a:r>
              <a:rPr b="0" lang="fr-FR" sz="2400" spc="-1" strike="noStrike">
                <a:solidFill>
                  <a:srgbClr val="ffffff"/>
                </a:solidFill>
                <a:latin typeface="TW Cen MT"/>
                <a:ea typeface="DejaVu Sans"/>
              </a:rPr>
              <a:t>Potest aliter quoque definiri bonum nostrum, id est eadem sententia non isdem comprendi verbis. Quemadmodum </a:t>
            </a:r>
            <a:r>
              <a:rPr b="0" lang="fr-FR" sz="2400" spc="-1" strike="noStrike">
                <a:solidFill>
                  <a:srgbClr val="00b050"/>
                </a:solidFill>
                <a:latin typeface="TW Cen MT"/>
                <a:ea typeface="DejaVu Sans"/>
              </a:rPr>
              <a:t>idem exercitus</a:t>
            </a:r>
            <a:r>
              <a:rPr b="0" lang="fr-FR" sz="2400" spc="-1" strike="noStrike">
                <a:solidFill>
                  <a:srgbClr val="ffffff"/>
                </a:solidFill>
                <a:latin typeface="TW Cen MT"/>
                <a:ea typeface="DejaVu Sans"/>
              </a:rPr>
              <a:t> modo latius panditur modo in angustum coartatur et aut in cornua sinuata media parte curvatur </a:t>
            </a:r>
            <a:r>
              <a:rPr b="0" lang="fr-FR" sz="2400" spc="-1" strike="noStrike">
                <a:solidFill>
                  <a:srgbClr val="ffc000"/>
                </a:solidFill>
                <a:latin typeface="TW Cen MT"/>
                <a:ea typeface="DejaVu Sans"/>
              </a:rPr>
              <a:t>aut</a:t>
            </a:r>
            <a:r>
              <a:rPr b="0" lang="fr-FR" sz="2400" spc="-1" strike="noStrike">
                <a:solidFill>
                  <a:srgbClr val="ffffff"/>
                </a:solidFill>
                <a:latin typeface="TW Cen MT"/>
                <a:ea typeface="DejaVu Sans"/>
              </a:rPr>
              <a:t> recta fronte </a:t>
            </a:r>
            <a:r>
              <a:rPr b="0" lang="fr-FR" sz="2400" spc="-1" strike="noStrike">
                <a:solidFill>
                  <a:srgbClr val="ffc000"/>
                </a:solidFill>
                <a:latin typeface="TW Cen MT"/>
                <a:ea typeface="DejaVu Sans"/>
              </a:rPr>
              <a:t>explicatur</a:t>
            </a:r>
            <a:r>
              <a:rPr b="0" lang="fr-FR" sz="2400" spc="-1" strike="noStrike">
                <a:solidFill>
                  <a:srgbClr val="ffffff"/>
                </a:solidFill>
                <a:latin typeface="TW Cen MT"/>
                <a:ea typeface="DejaVu Sans"/>
              </a:rPr>
              <a:t>, </a:t>
            </a:r>
            <a:r>
              <a:rPr b="0" lang="fr-FR" sz="2400" spc="-1" strike="noStrike">
                <a:solidFill>
                  <a:srgbClr val="00b050"/>
                </a:solidFill>
                <a:latin typeface="TW Cen MT"/>
                <a:ea typeface="DejaVu Sans"/>
              </a:rPr>
              <a:t>vis illi</a:t>
            </a:r>
            <a:r>
              <a:rPr b="0" lang="fr-FR" sz="2400" spc="-1" strike="noStrike">
                <a:solidFill>
                  <a:srgbClr val="ffffff"/>
                </a:solidFill>
                <a:latin typeface="TW Cen MT"/>
                <a:ea typeface="DejaVu Sans"/>
              </a:rPr>
              <a:t>, utcumque ordinatus est, eadem est et voluntas pro eisdem partibus standi : ita finitio summi boni alias diffundi potest et exporrigi, alias colligi et in se cogi. </a:t>
            </a:r>
            <a:endParaRPr b="0" lang="fr-FR" sz="2400" spc="-1" strike="noStrike">
              <a:latin typeface="Arial"/>
            </a:endParaRPr>
          </a:p>
          <a:p>
            <a:pPr marL="228600" indent="-227520" algn="ctr">
              <a:lnSpc>
                <a:spcPct val="100000"/>
              </a:lnSpc>
            </a:pPr>
            <a:endParaRPr b="0" lang="fr-FR" sz="2400" spc="-1" strike="noStrike">
              <a:latin typeface="Arial"/>
            </a:endParaRPr>
          </a:p>
        </p:txBody>
      </p:sp>
      <p:sp>
        <p:nvSpPr>
          <p:cNvPr id="200" name="CustomShape 3"/>
          <p:cNvSpPr/>
          <p:nvPr/>
        </p:nvSpPr>
        <p:spPr>
          <a:xfrm>
            <a:off x="1028880" y="1967400"/>
            <a:ext cx="2628000" cy="2546280"/>
          </a:xfrm>
          <a:prstGeom prst="rect">
            <a:avLst/>
          </a:prstGeom>
          <a:noFill/>
          <a:ln>
            <a:noFill/>
          </a:ln>
        </p:spPr>
        <p:style>
          <a:lnRef idx="0"/>
          <a:fillRef idx="0"/>
          <a:effectRef idx="0"/>
          <a:fontRef idx="minor"/>
        </p:style>
        <p:txBody>
          <a:bodyPr lIns="90000" rIns="90000" tIns="45000" bIns="45000" anchor="ctr">
            <a:normAutofit/>
          </a:bodyPr>
          <a:p>
            <a:pPr algn="ctr">
              <a:lnSpc>
                <a:spcPct val="90000"/>
              </a:lnSpc>
            </a:pPr>
            <a:r>
              <a:rPr b="0" lang="fr-FR" sz="3600" spc="-1" strike="noStrike">
                <a:solidFill>
                  <a:srgbClr val="f4b183"/>
                </a:solidFill>
                <a:latin typeface="Calibri Light"/>
                <a:ea typeface="DejaVu Sans"/>
              </a:rPr>
              <a:t>Le texte (§1)</a:t>
            </a:r>
            <a:endParaRPr b="0" lang="fr-FR" sz="3600" spc="-1" strike="noStrike">
              <a:latin typeface="Arial"/>
            </a:endParaRPr>
          </a:p>
        </p:txBody>
      </p:sp>
      <p:sp>
        <p:nvSpPr>
          <p:cNvPr id="201" name="CustomShape 4"/>
          <p:cNvSpPr/>
          <p:nvPr/>
        </p:nvSpPr>
        <p:spPr>
          <a:xfrm>
            <a:off x="4394160" y="3571920"/>
            <a:ext cx="6987960" cy="2792880"/>
          </a:xfrm>
          <a:prstGeom prst="rect">
            <a:avLst/>
          </a:prstGeom>
          <a:solidFill>
            <a:srgbClr val="dbdbdb"/>
          </a:solidFill>
          <a:ln>
            <a:noFill/>
          </a:ln>
        </p:spPr>
        <p:style>
          <a:lnRef idx="0"/>
          <a:fillRef idx="0"/>
          <a:effectRef idx="0"/>
          <a:fontRef idx="minor"/>
        </p:style>
        <p:txBody>
          <a:bodyPr lIns="90000" rIns="90000" tIns="45000" bIns="45000">
            <a:normAutofit/>
          </a:bodyPr>
          <a:p>
            <a:pPr algn="just">
              <a:lnSpc>
                <a:spcPct val="90000"/>
              </a:lnSpc>
              <a:spcBef>
                <a:spcPts val="1001"/>
              </a:spcBef>
            </a:pPr>
            <a:r>
              <a:rPr b="0" lang="fr-FR" sz="2000" spc="-1" strike="noStrike">
                <a:solidFill>
                  <a:srgbClr val="843c0b"/>
                </a:solidFill>
                <a:latin typeface="Corbel"/>
                <a:ea typeface="DejaVu Sans"/>
              </a:rPr>
              <a:t>On peut définir autrement le bien tel que nous le concevons, c'est-à-dire que la même idée peut être enfermée dans des formules qui ne soient pas les mêmes. </a:t>
            </a:r>
            <a:r>
              <a:rPr b="0" lang="fr-FR" sz="2000" spc="-1" strike="noStrike">
                <a:solidFill>
                  <a:srgbClr val="00b050"/>
                </a:solidFill>
                <a:latin typeface="Corbel"/>
                <a:ea typeface="DejaVu Sans"/>
              </a:rPr>
              <a:t>Une même armée </a:t>
            </a:r>
            <a:r>
              <a:rPr b="0" lang="fr-FR" sz="2000" spc="-1" strike="noStrike">
                <a:solidFill>
                  <a:srgbClr val="843c0b"/>
                </a:solidFill>
                <a:latin typeface="Corbel"/>
                <a:ea typeface="DejaVu Sans"/>
              </a:rPr>
              <a:t>peut tantôt s'étendre sur un plus large front, tantôt se masser ; elle peut prendre une formation en demi-cercle ou </a:t>
            </a:r>
            <a:r>
              <a:rPr b="0" lang="fr-FR" sz="2000" spc="-1" strike="noStrike">
                <a:solidFill>
                  <a:srgbClr val="ffc000"/>
                </a:solidFill>
                <a:latin typeface="Corbel"/>
                <a:ea typeface="DejaVu Sans"/>
              </a:rPr>
              <a:t>se déployer </a:t>
            </a:r>
            <a:r>
              <a:rPr b="0" lang="fr-FR" sz="2000" spc="-1" strike="noStrike">
                <a:solidFill>
                  <a:srgbClr val="843c0b"/>
                </a:solidFill>
                <a:latin typeface="Corbel"/>
                <a:ea typeface="DejaVu Sans"/>
              </a:rPr>
              <a:t>en ligne droite, </a:t>
            </a:r>
            <a:r>
              <a:rPr b="0" lang="fr-FR" sz="2000" spc="-1" strike="noStrike">
                <a:solidFill>
                  <a:srgbClr val="00b050"/>
                </a:solidFill>
                <a:latin typeface="Corbel"/>
                <a:ea typeface="DejaVu Sans"/>
              </a:rPr>
              <a:t>mais sa force d'attaque</a:t>
            </a:r>
            <a:r>
              <a:rPr b="0" lang="fr-FR" sz="2000" spc="-1" strike="noStrike">
                <a:solidFill>
                  <a:srgbClr val="843c0b"/>
                </a:solidFill>
                <a:latin typeface="Corbel"/>
                <a:ea typeface="DejaVu Sans"/>
              </a:rPr>
              <a:t>, de quelque façon qu'on la dispose, est la même, comme son désir de lutter pour la même cause ; ainsi, la définition du souverain bien peut être tantôt développée et élargie, tantôt resserrée et condensée.</a:t>
            </a:r>
            <a:endParaRPr b="0" lang="fr-FR" sz="2000" spc="-1" strike="noStrike">
              <a:latin typeface="Arial"/>
            </a:endParaRPr>
          </a:p>
        </p:txBody>
      </p:sp>
      <p:sp>
        <p:nvSpPr>
          <p:cNvPr id="202" name="CustomShape 5"/>
          <p:cNvSpPr/>
          <p:nvPr/>
        </p:nvSpPr>
        <p:spPr>
          <a:xfrm>
            <a:off x="1028880" y="6356520"/>
            <a:ext cx="6209280" cy="363960"/>
          </a:xfrm>
          <a:prstGeom prst="rect">
            <a:avLst/>
          </a:prstGeom>
          <a:noFill/>
          <a:ln>
            <a:noFill/>
          </a:ln>
        </p:spPr>
        <p:style>
          <a:lnRef idx="0"/>
          <a:fillRef idx="0"/>
          <a:effectRef idx="0"/>
          <a:fontRef idx="minor"/>
        </p:style>
        <p:txBody>
          <a:bodyPr lIns="90000" rIns="90000" tIns="45000" bIns="45000" anchor="ctr">
            <a:normAutofit/>
          </a:bodyPr>
          <a:p>
            <a:pPr>
              <a:lnSpc>
                <a:spcPct val="100000"/>
              </a:lnSpc>
              <a:spcAft>
                <a:spcPts val="601"/>
              </a:spcAft>
            </a:pPr>
            <a:r>
              <a:rPr b="0" lang="fr-FR" sz="1200" spc="-1" strike="noStrike">
                <a:solidFill>
                  <a:srgbClr val="000000"/>
                </a:solidFill>
                <a:latin typeface="Calibri"/>
                <a:ea typeface="DejaVu Sans"/>
              </a:rPr>
              <a:t>Une section du De vita beata</a:t>
            </a:r>
            <a:endParaRPr b="0" lang="fr-FR" sz="1200" spc="-1" strike="noStrike">
              <a:latin typeface="Arial"/>
            </a:endParaRPr>
          </a:p>
        </p:txBody>
      </p:sp>
      <p:sp>
        <p:nvSpPr>
          <p:cNvPr id="203" name="CustomShape 6"/>
          <p:cNvSpPr/>
          <p:nvPr/>
        </p:nvSpPr>
        <p:spPr>
          <a:xfrm>
            <a:off x="11034360" y="6356520"/>
            <a:ext cx="513360" cy="363960"/>
          </a:xfrm>
          <a:prstGeom prst="rect">
            <a:avLst/>
          </a:prstGeom>
          <a:noFill/>
          <a:ln>
            <a:noFill/>
          </a:ln>
        </p:spPr>
        <p:style>
          <a:lnRef idx="0"/>
          <a:fillRef idx="0"/>
          <a:effectRef idx="0"/>
          <a:fontRef idx="minor"/>
        </p:style>
        <p:txBody>
          <a:bodyPr lIns="90000" rIns="90000" tIns="45000" bIns="45000" anchor="ctr">
            <a:normAutofit/>
          </a:bodyPr>
          <a:p>
            <a:pPr algn="r">
              <a:lnSpc>
                <a:spcPct val="100000"/>
              </a:lnSpc>
              <a:spcAft>
                <a:spcPts val="601"/>
              </a:spcAft>
            </a:pPr>
            <a:fld id="{14C3E43D-987F-4E05-ABCC-3B0F1F3E3B92}" type="slidenum">
              <a:rPr b="0" lang="fr-FR" sz="1200" spc="-1" strike="noStrike">
                <a:solidFill>
                  <a:srgbClr val="000000"/>
                </a:solidFill>
                <a:latin typeface="Calibri"/>
                <a:ea typeface="DejaVu Sans"/>
              </a:rPr>
              <a:t>2</a:t>
            </a:fld>
            <a:endParaRPr b="0" lang="fr-FR" sz="1200" spc="-1" strike="noStrike">
              <a:latin typeface="Arial"/>
            </a:endParaRPr>
          </a:p>
        </p:txBody>
      </p:sp>
    </p:spTree>
  </p:cSld>
  <p:transition spd="slow">
    <p:fade/>
  </p:transition>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839880" y="365040"/>
            <a:ext cx="10514520" cy="1324440"/>
          </a:xfrm>
          <a:prstGeom prst="rect">
            <a:avLst/>
          </a:prstGeom>
          <a:noFill/>
          <a:ln>
            <a:noFill/>
          </a:ln>
        </p:spPr>
        <p:style>
          <a:lnRef idx="0"/>
          <a:fillRef idx="0"/>
          <a:effectRef idx="0"/>
          <a:fontRef idx="minor"/>
        </p:style>
        <p:txBody>
          <a:bodyPr lIns="90000" rIns="90000" tIns="45000" bIns="45000" anchor="ctr"/>
          <a:p>
            <a:pPr algn="ctr">
              <a:lnSpc>
                <a:spcPct val="90000"/>
              </a:lnSpc>
            </a:pPr>
            <a:r>
              <a:rPr b="0" lang="fr-FR" sz="4400" spc="-1" strike="noStrike">
                <a:solidFill>
                  <a:srgbClr val="ffc000"/>
                </a:solidFill>
                <a:latin typeface="Calibri Light"/>
                <a:ea typeface="DejaVu Sans"/>
              </a:rPr>
              <a:t>Traduction d'une phrase de la section</a:t>
            </a:r>
            <a:endParaRPr b="0" lang="fr-FR" sz="4400" spc="-1" strike="noStrike">
              <a:latin typeface="Arial"/>
            </a:endParaRPr>
          </a:p>
        </p:txBody>
      </p:sp>
      <p:sp>
        <p:nvSpPr>
          <p:cNvPr id="339" name="CustomShape 2"/>
          <p:cNvSpPr/>
          <p:nvPr/>
        </p:nvSpPr>
        <p:spPr>
          <a:xfrm>
            <a:off x="839880" y="2505240"/>
            <a:ext cx="5156640" cy="3683520"/>
          </a:xfrm>
          <a:prstGeom prst="rect">
            <a:avLst/>
          </a:prstGeom>
          <a:noFill/>
          <a:ln>
            <a:noFill/>
          </a:ln>
        </p:spPr>
        <p:style>
          <a:lnRef idx="0"/>
          <a:fillRef idx="0"/>
          <a:effectRef idx="0"/>
          <a:fontRef idx="minor"/>
        </p:style>
        <p:txBody>
          <a:bodyPr lIns="90000" rIns="90000" tIns="45000" bIns="45000">
            <a:normAutofit/>
          </a:bodyPr>
          <a:p>
            <a:pPr>
              <a:lnSpc>
                <a:spcPct val="90000"/>
              </a:lnSpc>
              <a:spcBef>
                <a:spcPts val="1001"/>
              </a:spcBef>
            </a:pPr>
            <a:r>
              <a:rPr b="0" lang="fr-FR" sz="2800" spc="-1" strike="noStrike">
                <a:solidFill>
                  <a:srgbClr val="92d050"/>
                </a:solidFill>
                <a:latin typeface="TW Cen MT"/>
                <a:ea typeface="DejaVu Sans"/>
              </a:rPr>
              <a:t>Idem </a:t>
            </a:r>
            <a:r>
              <a:rPr b="0" lang="fr-FR" sz="2800" spc="-1" strike="noStrike">
                <a:solidFill>
                  <a:srgbClr val="ff0000"/>
                </a:solidFill>
                <a:latin typeface="TW Cen MT"/>
                <a:ea typeface="DejaVu Sans"/>
              </a:rPr>
              <a:t>itaque</a:t>
            </a:r>
            <a:r>
              <a:rPr b="0" lang="fr-FR" sz="2800" spc="-1" strike="noStrike">
                <a:solidFill>
                  <a:srgbClr val="2f5597"/>
                </a:solidFill>
                <a:latin typeface="TW Cen MT"/>
                <a:ea typeface="DejaVu Sans"/>
              </a:rPr>
              <a:t> erit,</a:t>
            </a:r>
            <a:r>
              <a:rPr b="0" lang="fr-FR" sz="2800" spc="-1" strike="noStrike">
                <a:solidFill>
                  <a:srgbClr val="ffffff"/>
                </a:solidFill>
                <a:latin typeface="TW Cen MT"/>
                <a:ea typeface="DejaVu Sans"/>
              </a:rPr>
              <a:t> si dixero : </a:t>
            </a:r>
            <a:r>
              <a:rPr b="0" lang="fr-FR" sz="2800" spc="-1" strike="noStrike">
                <a:solidFill>
                  <a:srgbClr val="f4b183"/>
                </a:solidFill>
                <a:latin typeface="TW Cen MT"/>
                <a:ea typeface="DejaVu Sans"/>
              </a:rPr>
              <a:t>"Summum bonum est</a:t>
            </a:r>
            <a:r>
              <a:rPr b="0" lang="fr-FR" sz="2800" spc="-1" strike="noStrike">
                <a:solidFill>
                  <a:srgbClr val="806000"/>
                </a:solidFill>
                <a:latin typeface="TW Cen MT"/>
                <a:ea typeface="DejaVu Sans"/>
              </a:rPr>
              <a:t> animus fortuita despiciens,</a:t>
            </a:r>
            <a:r>
              <a:rPr b="0" lang="fr-FR" sz="2800" spc="-1" strike="noStrike">
                <a:solidFill>
                  <a:srgbClr val="ffffff"/>
                </a:solidFill>
                <a:latin typeface="TW Cen MT"/>
                <a:ea typeface="DejaVu Sans"/>
              </a:rPr>
              <a:t> </a:t>
            </a:r>
            <a:r>
              <a:rPr b="0" lang="fr-FR" sz="2800" spc="-1" strike="noStrike">
                <a:solidFill>
                  <a:srgbClr val="806000"/>
                </a:solidFill>
                <a:latin typeface="TW Cen MT"/>
                <a:ea typeface="DejaVu Sans"/>
              </a:rPr>
              <a:t>virtute laetus"</a:t>
            </a:r>
            <a:r>
              <a:rPr b="0" lang="fr-FR" sz="2800" spc="-1" strike="noStrike">
                <a:solidFill>
                  <a:srgbClr val="ffffff"/>
                </a:solidFill>
                <a:latin typeface="TW Cen MT"/>
                <a:ea typeface="DejaVu Sans"/>
              </a:rPr>
              <a:t> </a:t>
            </a:r>
            <a:r>
              <a:rPr b="0" lang="fr-FR" sz="2800" spc="-1" strike="noStrike">
                <a:solidFill>
                  <a:srgbClr val="4472c4"/>
                </a:solidFill>
                <a:latin typeface="TW Cen MT"/>
                <a:ea typeface="DejaVu Sans"/>
              </a:rPr>
              <a:t>aut "Invicta vis animi,</a:t>
            </a:r>
            <a:r>
              <a:rPr b="0" lang="fr-FR" sz="2800" spc="-1" strike="noStrike">
                <a:solidFill>
                  <a:srgbClr val="ffffff"/>
                </a:solidFill>
                <a:latin typeface="TW Cen MT"/>
                <a:ea typeface="DejaVu Sans"/>
              </a:rPr>
              <a:t> perita rerum, placida in actu cum humanitate multa et conversantium cura".</a:t>
            </a:r>
            <a:endParaRPr b="0" lang="fr-FR" sz="2800" spc="-1" strike="noStrike">
              <a:latin typeface="Arial"/>
            </a:endParaRPr>
          </a:p>
        </p:txBody>
      </p:sp>
      <p:sp>
        <p:nvSpPr>
          <p:cNvPr id="340" name="CustomShape 3"/>
          <p:cNvSpPr/>
          <p:nvPr/>
        </p:nvSpPr>
        <p:spPr>
          <a:xfrm>
            <a:off x="6100200" y="1714320"/>
            <a:ext cx="5182200" cy="3683520"/>
          </a:xfrm>
          <a:prstGeom prst="rect">
            <a:avLst/>
          </a:prstGeom>
          <a:noFill/>
          <a:ln>
            <a:noFill/>
          </a:ln>
        </p:spPr>
        <p:style>
          <a:lnRef idx="0"/>
          <a:fillRef idx="0"/>
          <a:effectRef idx="0"/>
          <a:fontRef idx="minor"/>
        </p:style>
        <p:txBody>
          <a:bodyPr lIns="90000" rIns="90000" tIns="45000" bIns="45000">
            <a:normAutofit/>
          </a:bodyPr>
          <a:p>
            <a:pPr algn="just">
              <a:lnSpc>
                <a:spcPct val="90000"/>
              </a:lnSpc>
              <a:spcBef>
                <a:spcPts val="1001"/>
              </a:spcBef>
            </a:pPr>
            <a:r>
              <a:rPr b="0" lang="fr-FR" sz="2400" spc="-1" strike="noStrike">
                <a:solidFill>
                  <a:srgbClr val="ff0000"/>
                </a:solidFill>
                <a:latin typeface="Rockwell"/>
                <a:ea typeface="DejaVu Sans"/>
              </a:rPr>
              <a:t>Aussi</a:t>
            </a:r>
            <a:r>
              <a:rPr b="0" lang="fr-FR" sz="2400" spc="-1" strike="noStrike">
                <a:solidFill>
                  <a:srgbClr val="000000"/>
                </a:solidFill>
                <a:latin typeface="Rockwell"/>
                <a:ea typeface="DejaVu Sans"/>
              </a:rPr>
              <a:t> </a:t>
            </a:r>
            <a:r>
              <a:rPr b="0" lang="fr-FR" sz="2400" spc="-1" strike="noStrike">
                <a:solidFill>
                  <a:srgbClr val="70ad47"/>
                </a:solidFill>
                <a:latin typeface="Rockwell"/>
                <a:ea typeface="DejaVu Sans"/>
              </a:rPr>
              <a:t>cela</a:t>
            </a:r>
            <a:r>
              <a:rPr b="0" lang="fr-FR" sz="2400" spc="-1" strike="noStrike">
                <a:solidFill>
                  <a:srgbClr val="000000"/>
                </a:solidFill>
                <a:latin typeface="Rockwell"/>
                <a:ea typeface="DejaVu Sans"/>
              </a:rPr>
              <a:t> </a:t>
            </a:r>
            <a:r>
              <a:rPr b="0" lang="fr-FR" sz="2400" spc="-1" strike="noStrike">
                <a:solidFill>
                  <a:srgbClr val="2f5597"/>
                </a:solidFill>
                <a:latin typeface="Rockwell"/>
                <a:ea typeface="DejaVu Sans"/>
              </a:rPr>
              <a:t>reviendra</a:t>
            </a:r>
            <a:r>
              <a:rPr b="0" lang="fr-FR" sz="2400" spc="-1" strike="noStrike">
                <a:solidFill>
                  <a:srgbClr val="000000"/>
                </a:solidFill>
                <a:latin typeface="Rockwell"/>
                <a:ea typeface="DejaVu Sans"/>
              </a:rPr>
              <a:t> </a:t>
            </a:r>
            <a:r>
              <a:rPr b="0" lang="fr-FR" sz="2400" spc="-1" strike="noStrike">
                <a:solidFill>
                  <a:srgbClr val="70ad47"/>
                </a:solidFill>
                <a:latin typeface="Rockwell"/>
                <a:ea typeface="DejaVu Sans"/>
              </a:rPr>
              <a:t>au même</a:t>
            </a:r>
            <a:r>
              <a:rPr b="0" lang="fr-FR" sz="2400" spc="-1" strike="noStrike">
                <a:solidFill>
                  <a:srgbClr val="000000"/>
                </a:solidFill>
                <a:latin typeface="Rockwell"/>
                <a:ea typeface="DejaVu Sans"/>
              </a:rPr>
              <a:t> </a:t>
            </a:r>
            <a:r>
              <a:rPr b="0" lang="fr-FR" sz="2400" spc="-1" strike="noStrike">
                <a:solidFill>
                  <a:srgbClr val="ffffff"/>
                </a:solidFill>
                <a:latin typeface="Rockwell"/>
                <a:ea typeface="DejaVu Sans"/>
              </a:rPr>
              <a:t>que je dise : </a:t>
            </a:r>
            <a:r>
              <a:rPr b="0" lang="fr-FR" sz="2400" spc="-1" strike="noStrike">
                <a:solidFill>
                  <a:srgbClr val="f4b183"/>
                </a:solidFill>
                <a:latin typeface="Rockwell"/>
                <a:ea typeface="DejaVu Sans"/>
              </a:rPr>
              <a:t>"Le souverain bien, c'est</a:t>
            </a:r>
            <a:r>
              <a:rPr b="0" lang="fr-FR" sz="2400" spc="-1" strike="noStrike">
                <a:solidFill>
                  <a:srgbClr val="000000"/>
                </a:solidFill>
                <a:latin typeface="Rockwell"/>
                <a:ea typeface="DejaVu Sans"/>
              </a:rPr>
              <a:t> </a:t>
            </a:r>
            <a:r>
              <a:rPr b="0" lang="fr-FR" sz="2400" spc="-1" strike="noStrike">
                <a:solidFill>
                  <a:srgbClr val="806000"/>
                </a:solidFill>
                <a:latin typeface="Rockwell"/>
                <a:ea typeface="DejaVu Sans"/>
              </a:rPr>
              <a:t>l'âme qui méprise les coups de la fortune</a:t>
            </a:r>
            <a:r>
              <a:rPr b="0" lang="fr-FR" sz="2400" spc="-1" strike="noStrike">
                <a:solidFill>
                  <a:srgbClr val="000000"/>
                </a:solidFill>
                <a:latin typeface="Rockwell"/>
                <a:ea typeface="DejaVu Sans"/>
              </a:rPr>
              <a:t> </a:t>
            </a:r>
            <a:r>
              <a:rPr b="0" lang="fr-FR" sz="2400" spc="-1" strike="noStrike">
                <a:solidFill>
                  <a:srgbClr val="806000"/>
                </a:solidFill>
                <a:latin typeface="Rockwell"/>
                <a:ea typeface="DejaVu Sans"/>
              </a:rPr>
              <a:t>et se plaît dans la vertu"</a:t>
            </a:r>
            <a:r>
              <a:rPr b="0" lang="fr-FR" sz="2400" spc="-1" strike="noStrike">
                <a:solidFill>
                  <a:srgbClr val="000000"/>
                </a:solidFill>
                <a:latin typeface="Rockwell"/>
                <a:ea typeface="DejaVu Sans"/>
              </a:rPr>
              <a:t> </a:t>
            </a:r>
            <a:r>
              <a:rPr b="0" lang="fr-FR" sz="2400" spc="-1" strike="noStrike">
                <a:solidFill>
                  <a:srgbClr val="4472c4"/>
                </a:solidFill>
                <a:latin typeface="Rockwell"/>
                <a:ea typeface="DejaVu Sans"/>
              </a:rPr>
              <a:t>ou "une force d'âme invincible,</a:t>
            </a:r>
            <a:r>
              <a:rPr b="0" lang="fr-FR" sz="2400" spc="-1" strike="noStrike">
                <a:solidFill>
                  <a:srgbClr val="000000"/>
                </a:solidFill>
                <a:latin typeface="Rockwell"/>
                <a:ea typeface="DejaVu Sans"/>
              </a:rPr>
              <a:t> expérimentée, calme dans l'action, jointe à beaucoup d'humanité et d'attention pour ses semblables".</a:t>
            </a:r>
            <a:endParaRPr b="0" lang="fr-FR" sz="2400" spc="-1" strike="noStrike">
              <a:latin typeface="Arial"/>
            </a:endParaRPr>
          </a:p>
          <a:p>
            <a:pPr>
              <a:lnSpc>
                <a:spcPct val="90000"/>
              </a:lnSpc>
              <a:spcBef>
                <a:spcPts val="1001"/>
              </a:spcBef>
            </a:pPr>
            <a:endParaRPr b="0" lang="fr-FR" sz="2400" spc="-1" strike="noStrike">
              <a:latin typeface="Arial"/>
            </a:endParaRPr>
          </a:p>
        </p:txBody>
      </p:sp>
      <p:sp>
        <p:nvSpPr>
          <p:cNvPr id="341" name="CustomShape 4"/>
          <p:cNvSpPr/>
          <p:nvPr/>
        </p:nvSpPr>
        <p:spPr>
          <a:xfrm>
            <a:off x="4038480" y="6356520"/>
            <a:ext cx="4113720" cy="36396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ea typeface="DejaVu Sans"/>
              </a:rPr>
              <a:t>Une section du De vita beata</a:t>
            </a:r>
            <a:endParaRPr b="0" lang="fr-FR" sz="1200" spc="-1" strike="noStrike">
              <a:latin typeface="Arial"/>
            </a:endParaRPr>
          </a:p>
        </p:txBody>
      </p:sp>
      <p:sp>
        <p:nvSpPr>
          <p:cNvPr id="342" name="CustomShape 5"/>
          <p:cNvSpPr/>
          <p:nvPr/>
        </p:nvSpPr>
        <p:spPr>
          <a:xfrm>
            <a:off x="8610480" y="6356520"/>
            <a:ext cx="2742120" cy="363960"/>
          </a:xfrm>
          <a:prstGeom prst="rect">
            <a:avLst/>
          </a:prstGeom>
          <a:noFill/>
          <a:ln>
            <a:noFill/>
          </a:ln>
        </p:spPr>
        <p:style>
          <a:lnRef idx="0"/>
          <a:fillRef idx="0"/>
          <a:effectRef idx="0"/>
          <a:fontRef idx="minor"/>
        </p:style>
        <p:txBody>
          <a:bodyPr lIns="90000" rIns="90000" tIns="45000" bIns="45000" anchor="ctr"/>
          <a:p>
            <a:pPr algn="r">
              <a:lnSpc>
                <a:spcPct val="100000"/>
              </a:lnSpc>
            </a:pPr>
            <a:fld id="{5D605A41-913A-4056-9A22-A199C8D2F723}" type="slidenum">
              <a:rPr b="0" lang="fr-FR" sz="1200" spc="-1" strike="noStrike">
                <a:solidFill>
                  <a:srgbClr val="8b8b8b"/>
                </a:solidFill>
                <a:latin typeface="Calibri"/>
                <a:ea typeface="DejaVu Sans"/>
              </a:rPr>
              <a:t>20</a:t>
            </a:fld>
            <a:endParaRPr b="0" lang="fr-FR" sz="1200" spc="-1" strike="noStrike">
              <a:latin typeface="Arial"/>
            </a:endParaRPr>
          </a:p>
        </p:txBody>
      </p:sp>
      <p:sp>
        <p:nvSpPr>
          <p:cNvPr id="343" name="CustomShape 6"/>
          <p:cNvSpPr/>
          <p:nvPr/>
        </p:nvSpPr>
        <p:spPr>
          <a:xfrm>
            <a:off x="4402440" y="4801320"/>
            <a:ext cx="3701520" cy="1565280"/>
          </a:xfrm>
          <a:prstGeom prst="ellipse">
            <a:avLst/>
          </a:prstGeom>
          <a:solidFill>
            <a:schemeClr val="accent4">
              <a:lumMod val="60000"/>
              <a:lumOff val="40000"/>
            </a:schemeClr>
          </a:solidFill>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fr-FR" sz="1800" spc="-1" strike="noStrike">
                <a:solidFill>
                  <a:srgbClr val="ff0000"/>
                </a:solidFill>
                <a:latin typeface="Calibri"/>
                <a:ea typeface="DejaVu Sans"/>
              </a:rPr>
              <a:t>Conjonction de coordination + GN au nominatif complété par un génitif sg</a:t>
            </a:r>
            <a:endParaRPr b="0" lang="fr-FR" sz="1800" spc="-1" strike="noStrike">
              <a:latin typeface="Arial"/>
            </a:endParaRPr>
          </a:p>
        </p:txBody>
      </p:sp>
    </p:spTree>
  </p:cSld>
  <mc:AlternateContent>
    <mc:Choice Requires="p14">
      <p:transition spd="slow" p14:dur="2000"/>
    </mc:Choice>
    <mc:Fallback>
      <p:transition spd="slow"/>
    </mc:Fallback>
  </mc:AlternateContent>
  <p:timing>
    <p:tnLst>
      <p:par>
        <p:cTn id="39" dur="indefinite" restart="never" nodeType="tmRoot">
          <p:childTnLst>
            <p:seq>
              <p:cTn id="40" dur="indefinite"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839880" y="365040"/>
            <a:ext cx="10514520" cy="1324440"/>
          </a:xfrm>
          <a:prstGeom prst="rect">
            <a:avLst/>
          </a:prstGeom>
          <a:noFill/>
          <a:ln>
            <a:noFill/>
          </a:ln>
        </p:spPr>
        <p:style>
          <a:lnRef idx="0"/>
          <a:fillRef idx="0"/>
          <a:effectRef idx="0"/>
          <a:fontRef idx="minor"/>
        </p:style>
        <p:txBody>
          <a:bodyPr lIns="90000" rIns="90000" tIns="45000" bIns="45000" anchor="ctr"/>
          <a:p>
            <a:pPr algn="ctr">
              <a:lnSpc>
                <a:spcPct val="90000"/>
              </a:lnSpc>
            </a:pPr>
            <a:r>
              <a:rPr b="0" lang="fr-FR" sz="4400" spc="-1" strike="noStrike">
                <a:solidFill>
                  <a:srgbClr val="ffc000"/>
                </a:solidFill>
                <a:latin typeface="Calibri Light"/>
                <a:ea typeface="DejaVu Sans"/>
              </a:rPr>
              <a:t>Traduction d'une phrase de la section</a:t>
            </a:r>
            <a:endParaRPr b="0" lang="fr-FR" sz="4400" spc="-1" strike="noStrike">
              <a:latin typeface="Arial"/>
            </a:endParaRPr>
          </a:p>
        </p:txBody>
      </p:sp>
      <p:sp>
        <p:nvSpPr>
          <p:cNvPr id="345" name="CustomShape 2"/>
          <p:cNvSpPr/>
          <p:nvPr/>
        </p:nvSpPr>
        <p:spPr>
          <a:xfrm>
            <a:off x="839880" y="2505240"/>
            <a:ext cx="5156640" cy="3683520"/>
          </a:xfrm>
          <a:prstGeom prst="rect">
            <a:avLst/>
          </a:prstGeom>
          <a:noFill/>
          <a:ln>
            <a:noFill/>
          </a:ln>
        </p:spPr>
        <p:style>
          <a:lnRef idx="0"/>
          <a:fillRef idx="0"/>
          <a:effectRef idx="0"/>
          <a:fontRef idx="minor"/>
        </p:style>
        <p:txBody>
          <a:bodyPr lIns="90000" rIns="90000" tIns="45000" bIns="45000">
            <a:normAutofit/>
          </a:bodyPr>
          <a:p>
            <a:pPr>
              <a:lnSpc>
                <a:spcPct val="90000"/>
              </a:lnSpc>
              <a:spcBef>
                <a:spcPts val="1001"/>
              </a:spcBef>
            </a:pPr>
            <a:r>
              <a:rPr b="0" lang="fr-FR" sz="2800" spc="-1" strike="noStrike">
                <a:solidFill>
                  <a:srgbClr val="92d050"/>
                </a:solidFill>
                <a:latin typeface="TW Cen MT"/>
                <a:ea typeface="DejaVu Sans"/>
              </a:rPr>
              <a:t>Idem </a:t>
            </a:r>
            <a:r>
              <a:rPr b="0" lang="fr-FR" sz="2800" spc="-1" strike="noStrike">
                <a:solidFill>
                  <a:srgbClr val="ff0000"/>
                </a:solidFill>
                <a:latin typeface="TW Cen MT"/>
                <a:ea typeface="DejaVu Sans"/>
              </a:rPr>
              <a:t>itaque</a:t>
            </a:r>
            <a:r>
              <a:rPr b="0" lang="fr-FR" sz="2800" spc="-1" strike="noStrike">
                <a:solidFill>
                  <a:srgbClr val="2f5597"/>
                </a:solidFill>
                <a:latin typeface="TW Cen MT"/>
                <a:ea typeface="DejaVu Sans"/>
              </a:rPr>
              <a:t> erit,</a:t>
            </a:r>
            <a:r>
              <a:rPr b="0" lang="fr-FR" sz="2800" spc="-1" strike="noStrike">
                <a:solidFill>
                  <a:srgbClr val="ffffff"/>
                </a:solidFill>
                <a:latin typeface="TW Cen MT"/>
                <a:ea typeface="DejaVu Sans"/>
              </a:rPr>
              <a:t> si dixero : </a:t>
            </a:r>
            <a:r>
              <a:rPr b="0" lang="fr-FR" sz="2800" spc="-1" strike="noStrike">
                <a:solidFill>
                  <a:srgbClr val="f4b183"/>
                </a:solidFill>
                <a:latin typeface="TW Cen MT"/>
                <a:ea typeface="DejaVu Sans"/>
              </a:rPr>
              <a:t>"Summum bonum est</a:t>
            </a:r>
            <a:r>
              <a:rPr b="0" lang="fr-FR" sz="2800" spc="-1" strike="noStrike">
                <a:solidFill>
                  <a:srgbClr val="806000"/>
                </a:solidFill>
                <a:latin typeface="TW Cen MT"/>
                <a:ea typeface="DejaVu Sans"/>
              </a:rPr>
              <a:t> animus fortuita despiciens,</a:t>
            </a:r>
            <a:r>
              <a:rPr b="0" lang="fr-FR" sz="2800" spc="-1" strike="noStrike">
                <a:solidFill>
                  <a:srgbClr val="ffffff"/>
                </a:solidFill>
                <a:latin typeface="TW Cen MT"/>
                <a:ea typeface="DejaVu Sans"/>
              </a:rPr>
              <a:t> </a:t>
            </a:r>
            <a:r>
              <a:rPr b="0" lang="fr-FR" sz="2800" spc="-1" strike="noStrike">
                <a:solidFill>
                  <a:srgbClr val="806000"/>
                </a:solidFill>
                <a:latin typeface="TW Cen MT"/>
                <a:ea typeface="DejaVu Sans"/>
              </a:rPr>
              <a:t>virtute laetus"</a:t>
            </a:r>
            <a:r>
              <a:rPr b="0" lang="fr-FR" sz="2800" spc="-1" strike="noStrike">
                <a:solidFill>
                  <a:srgbClr val="ffffff"/>
                </a:solidFill>
                <a:latin typeface="TW Cen MT"/>
                <a:ea typeface="DejaVu Sans"/>
              </a:rPr>
              <a:t> </a:t>
            </a:r>
            <a:r>
              <a:rPr b="0" lang="fr-FR" sz="2800" spc="-1" strike="noStrike">
                <a:solidFill>
                  <a:srgbClr val="4472c4"/>
                </a:solidFill>
                <a:latin typeface="TW Cen MT"/>
                <a:ea typeface="DejaVu Sans"/>
              </a:rPr>
              <a:t>aut "Invicta vis animi,</a:t>
            </a:r>
            <a:r>
              <a:rPr b="0" lang="fr-FR" sz="2800" spc="-1" strike="noStrike">
                <a:solidFill>
                  <a:srgbClr val="ffffff"/>
                </a:solidFill>
                <a:latin typeface="TW Cen MT"/>
                <a:ea typeface="DejaVu Sans"/>
              </a:rPr>
              <a:t> </a:t>
            </a:r>
            <a:r>
              <a:rPr b="0" lang="fr-FR" sz="2800" spc="-1" strike="noStrike">
                <a:solidFill>
                  <a:srgbClr val="7030a0"/>
                </a:solidFill>
                <a:latin typeface="TW Cen MT"/>
                <a:ea typeface="DejaVu Sans"/>
              </a:rPr>
              <a:t>perita rerum,</a:t>
            </a:r>
            <a:r>
              <a:rPr b="0" lang="fr-FR" sz="2800" spc="-1" strike="noStrike">
                <a:solidFill>
                  <a:srgbClr val="ffffff"/>
                </a:solidFill>
                <a:latin typeface="TW Cen MT"/>
                <a:ea typeface="DejaVu Sans"/>
              </a:rPr>
              <a:t> placida in actu cum humanitate multa et conversantium cura".</a:t>
            </a:r>
            <a:endParaRPr b="0" lang="fr-FR" sz="2800" spc="-1" strike="noStrike">
              <a:latin typeface="Arial"/>
            </a:endParaRPr>
          </a:p>
        </p:txBody>
      </p:sp>
      <p:sp>
        <p:nvSpPr>
          <p:cNvPr id="346" name="CustomShape 3"/>
          <p:cNvSpPr/>
          <p:nvPr/>
        </p:nvSpPr>
        <p:spPr>
          <a:xfrm>
            <a:off x="6100200" y="1714320"/>
            <a:ext cx="5182200" cy="3683520"/>
          </a:xfrm>
          <a:prstGeom prst="rect">
            <a:avLst/>
          </a:prstGeom>
          <a:noFill/>
          <a:ln>
            <a:noFill/>
          </a:ln>
        </p:spPr>
        <p:style>
          <a:lnRef idx="0"/>
          <a:fillRef idx="0"/>
          <a:effectRef idx="0"/>
          <a:fontRef idx="minor"/>
        </p:style>
        <p:txBody>
          <a:bodyPr lIns="90000" rIns="90000" tIns="45000" bIns="45000">
            <a:normAutofit/>
          </a:bodyPr>
          <a:p>
            <a:pPr algn="just">
              <a:lnSpc>
                <a:spcPct val="90000"/>
              </a:lnSpc>
              <a:spcBef>
                <a:spcPts val="1001"/>
              </a:spcBef>
            </a:pPr>
            <a:r>
              <a:rPr b="0" lang="fr-FR" sz="2400" spc="-1" strike="noStrike">
                <a:solidFill>
                  <a:srgbClr val="ff0000"/>
                </a:solidFill>
                <a:latin typeface="Rockwell"/>
                <a:ea typeface="DejaVu Sans"/>
              </a:rPr>
              <a:t>Aussi</a:t>
            </a:r>
            <a:r>
              <a:rPr b="0" lang="fr-FR" sz="2400" spc="-1" strike="noStrike">
                <a:solidFill>
                  <a:srgbClr val="000000"/>
                </a:solidFill>
                <a:latin typeface="Rockwell"/>
                <a:ea typeface="DejaVu Sans"/>
              </a:rPr>
              <a:t> </a:t>
            </a:r>
            <a:r>
              <a:rPr b="0" lang="fr-FR" sz="2400" spc="-1" strike="noStrike">
                <a:solidFill>
                  <a:srgbClr val="70ad47"/>
                </a:solidFill>
                <a:latin typeface="Rockwell"/>
                <a:ea typeface="DejaVu Sans"/>
              </a:rPr>
              <a:t>cela</a:t>
            </a:r>
            <a:r>
              <a:rPr b="0" lang="fr-FR" sz="2400" spc="-1" strike="noStrike">
                <a:solidFill>
                  <a:srgbClr val="000000"/>
                </a:solidFill>
                <a:latin typeface="Rockwell"/>
                <a:ea typeface="DejaVu Sans"/>
              </a:rPr>
              <a:t> </a:t>
            </a:r>
            <a:r>
              <a:rPr b="0" lang="fr-FR" sz="2400" spc="-1" strike="noStrike">
                <a:solidFill>
                  <a:srgbClr val="2f5597"/>
                </a:solidFill>
                <a:latin typeface="Rockwell"/>
                <a:ea typeface="DejaVu Sans"/>
              </a:rPr>
              <a:t>reviendra</a:t>
            </a:r>
            <a:r>
              <a:rPr b="0" lang="fr-FR" sz="2400" spc="-1" strike="noStrike">
                <a:solidFill>
                  <a:srgbClr val="000000"/>
                </a:solidFill>
                <a:latin typeface="Rockwell"/>
                <a:ea typeface="DejaVu Sans"/>
              </a:rPr>
              <a:t> </a:t>
            </a:r>
            <a:r>
              <a:rPr b="0" lang="fr-FR" sz="2400" spc="-1" strike="noStrike">
                <a:solidFill>
                  <a:srgbClr val="70ad47"/>
                </a:solidFill>
                <a:latin typeface="Rockwell"/>
                <a:ea typeface="DejaVu Sans"/>
              </a:rPr>
              <a:t>au même</a:t>
            </a:r>
            <a:r>
              <a:rPr b="0" lang="fr-FR" sz="2400" spc="-1" strike="noStrike">
                <a:solidFill>
                  <a:srgbClr val="000000"/>
                </a:solidFill>
                <a:latin typeface="Rockwell"/>
                <a:ea typeface="DejaVu Sans"/>
              </a:rPr>
              <a:t> </a:t>
            </a:r>
            <a:r>
              <a:rPr b="0" lang="fr-FR" sz="2400" spc="-1" strike="noStrike">
                <a:solidFill>
                  <a:srgbClr val="ffffff"/>
                </a:solidFill>
                <a:latin typeface="Rockwell"/>
                <a:ea typeface="DejaVu Sans"/>
              </a:rPr>
              <a:t>que je dise : </a:t>
            </a:r>
            <a:r>
              <a:rPr b="0" lang="fr-FR" sz="2400" spc="-1" strike="noStrike">
                <a:solidFill>
                  <a:srgbClr val="f4b183"/>
                </a:solidFill>
                <a:latin typeface="Rockwell"/>
                <a:ea typeface="DejaVu Sans"/>
              </a:rPr>
              <a:t>"Le souverain bien, c'est</a:t>
            </a:r>
            <a:r>
              <a:rPr b="0" lang="fr-FR" sz="2400" spc="-1" strike="noStrike">
                <a:solidFill>
                  <a:srgbClr val="000000"/>
                </a:solidFill>
                <a:latin typeface="Rockwell"/>
                <a:ea typeface="DejaVu Sans"/>
              </a:rPr>
              <a:t> </a:t>
            </a:r>
            <a:r>
              <a:rPr b="0" lang="fr-FR" sz="2400" spc="-1" strike="noStrike">
                <a:solidFill>
                  <a:srgbClr val="806000"/>
                </a:solidFill>
                <a:latin typeface="Rockwell"/>
                <a:ea typeface="DejaVu Sans"/>
              </a:rPr>
              <a:t>l'âme qui méprise les coups de la fortune</a:t>
            </a:r>
            <a:r>
              <a:rPr b="0" lang="fr-FR" sz="2400" spc="-1" strike="noStrike">
                <a:solidFill>
                  <a:srgbClr val="000000"/>
                </a:solidFill>
                <a:latin typeface="Rockwell"/>
                <a:ea typeface="DejaVu Sans"/>
              </a:rPr>
              <a:t> </a:t>
            </a:r>
            <a:r>
              <a:rPr b="0" lang="fr-FR" sz="2400" spc="-1" strike="noStrike">
                <a:solidFill>
                  <a:srgbClr val="806000"/>
                </a:solidFill>
                <a:latin typeface="Rockwell"/>
                <a:ea typeface="DejaVu Sans"/>
              </a:rPr>
              <a:t>et se plaît dans la vertu"</a:t>
            </a:r>
            <a:r>
              <a:rPr b="0" lang="fr-FR" sz="2400" spc="-1" strike="noStrike">
                <a:solidFill>
                  <a:srgbClr val="000000"/>
                </a:solidFill>
                <a:latin typeface="Rockwell"/>
                <a:ea typeface="DejaVu Sans"/>
              </a:rPr>
              <a:t> </a:t>
            </a:r>
            <a:r>
              <a:rPr b="0" lang="fr-FR" sz="2400" spc="-1" strike="noStrike">
                <a:solidFill>
                  <a:srgbClr val="4472c4"/>
                </a:solidFill>
                <a:latin typeface="Rockwell"/>
                <a:ea typeface="DejaVu Sans"/>
              </a:rPr>
              <a:t>ou "une force d'âme invincible,</a:t>
            </a:r>
            <a:r>
              <a:rPr b="0" lang="fr-FR" sz="2400" spc="-1" strike="noStrike">
                <a:solidFill>
                  <a:srgbClr val="000000"/>
                </a:solidFill>
                <a:latin typeface="Rockwell"/>
                <a:ea typeface="DejaVu Sans"/>
              </a:rPr>
              <a:t> </a:t>
            </a:r>
            <a:r>
              <a:rPr b="0" lang="fr-FR" sz="2400" spc="-1" strike="noStrike">
                <a:solidFill>
                  <a:srgbClr val="7030a0"/>
                </a:solidFill>
                <a:latin typeface="Rockwell"/>
                <a:ea typeface="DejaVu Sans"/>
              </a:rPr>
              <a:t>expérimentée,</a:t>
            </a:r>
            <a:r>
              <a:rPr b="0" lang="fr-FR" sz="2400" spc="-1" strike="noStrike">
                <a:solidFill>
                  <a:srgbClr val="000000"/>
                </a:solidFill>
                <a:latin typeface="Rockwell"/>
                <a:ea typeface="DejaVu Sans"/>
              </a:rPr>
              <a:t> calme dans l'action, jointe à beaucoup d'humanité et d'attention pour ses semblables".</a:t>
            </a:r>
            <a:endParaRPr b="0" lang="fr-FR" sz="2400" spc="-1" strike="noStrike">
              <a:latin typeface="Arial"/>
            </a:endParaRPr>
          </a:p>
          <a:p>
            <a:pPr>
              <a:lnSpc>
                <a:spcPct val="90000"/>
              </a:lnSpc>
              <a:spcBef>
                <a:spcPts val="1001"/>
              </a:spcBef>
            </a:pPr>
            <a:endParaRPr b="0" lang="fr-FR" sz="2400" spc="-1" strike="noStrike">
              <a:latin typeface="Arial"/>
            </a:endParaRPr>
          </a:p>
        </p:txBody>
      </p:sp>
      <p:sp>
        <p:nvSpPr>
          <p:cNvPr id="347" name="CustomShape 4"/>
          <p:cNvSpPr/>
          <p:nvPr/>
        </p:nvSpPr>
        <p:spPr>
          <a:xfrm>
            <a:off x="4038480" y="6356520"/>
            <a:ext cx="4113720" cy="36396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ea typeface="DejaVu Sans"/>
              </a:rPr>
              <a:t>Une section du De vita beata</a:t>
            </a:r>
            <a:endParaRPr b="0" lang="fr-FR" sz="1200" spc="-1" strike="noStrike">
              <a:latin typeface="Arial"/>
            </a:endParaRPr>
          </a:p>
        </p:txBody>
      </p:sp>
      <p:sp>
        <p:nvSpPr>
          <p:cNvPr id="348" name="CustomShape 5"/>
          <p:cNvSpPr/>
          <p:nvPr/>
        </p:nvSpPr>
        <p:spPr>
          <a:xfrm>
            <a:off x="8610480" y="6356520"/>
            <a:ext cx="2742120" cy="363960"/>
          </a:xfrm>
          <a:prstGeom prst="rect">
            <a:avLst/>
          </a:prstGeom>
          <a:noFill/>
          <a:ln>
            <a:noFill/>
          </a:ln>
        </p:spPr>
        <p:style>
          <a:lnRef idx="0"/>
          <a:fillRef idx="0"/>
          <a:effectRef idx="0"/>
          <a:fontRef idx="minor"/>
        </p:style>
        <p:txBody>
          <a:bodyPr lIns="90000" rIns="90000" tIns="45000" bIns="45000" anchor="ctr"/>
          <a:p>
            <a:pPr algn="r">
              <a:lnSpc>
                <a:spcPct val="100000"/>
              </a:lnSpc>
            </a:pPr>
            <a:fld id="{E194018D-8D93-41BA-A459-0F6602913C0D}" type="slidenum">
              <a:rPr b="0" lang="fr-FR" sz="1200" spc="-1" strike="noStrike">
                <a:solidFill>
                  <a:srgbClr val="8b8b8b"/>
                </a:solidFill>
                <a:latin typeface="Calibri"/>
                <a:ea typeface="DejaVu Sans"/>
              </a:rPr>
              <a:t>21</a:t>
            </a:fld>
            <a:endParaRPr b="0" lang="fr-FR" sz="1200" spc="-1" strike="noStrike">
              <a:latin typeface="Arial"/>
            </a:endParaRPr>
          </a:p>
        </p:txBody>
      </p:sp>
      <p:sp>
        <p:nvSpPr>
          <p:cNvPr id="349" name="CustomShape 6"/>
          <p:cNvSpPr/>
          <p:nvPr/>
        </p:nvSpPr>
        <p:spPr>
          <a:xfrm>
            <a:off x="4402440" y="4801320"/>
            <a:ext cx="3701520" cy="1565280"/>
          </a:xfrm>
          <a:prstGeom prst="ellipse">
            <a:avLst/>
          </a:prstGeom>
          <a:solidFill>
            <a:schemeClr val="accent4">
              <a:lumMod val="60000"/>
              <a:lumOff val="40000"/>
            </a:schemeClr>
          </a:solidFill>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fr-FR" sz="1800" spc="-1" strike="noStrike">
                <a:solidFill>
                  <a:srgbClr val="ff0000"/>
                </a:solidFill>
                <a:latin typeface="Calibri"/>
                <a:ea typeface="DejaVu Sans"/>
              </a:rPr>
              <a:t>"expérimentée des situations" (génitif pluriel)</a:t>
            </a:r>
            <a:endParaRPr b="0" lang="fr-FR" sz="1800" spc="-1" strike="noStrike">
              <a:latin typeface="Arial"/>
            </a:endParaRPr>
          </a:p>
        </p:txBody>
      </p:sp>
    </p:spTree>
  </p:cSld>
  <mc:AlternateContent>
    <mc:Choice Requires="p14">
      <p:transition spd="slow" p14:dur="2000"/>
    </mc:Choice>
    <mc:Fallback>
      <p:transition spd="slow"/>
    </mc:Fallback>
  </mc:AlternateContent>
  <p:timing>
    <p:tnLst>
      <p:par>
        <p:cTn id="41" dur="indefinite" restart="never" nodeType="tmRoot">
          <p:childTnLst>
            <p:seq>
              <p:cTn id="42" dur="indefinite"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0" name="CustomShape 1"/>
          <p:cNvSpPr/>
          <p:nvPr/>
        </p:nvSpPr>
        <p:spPr>
          <a:xfrm>
            <a:off x="839880" y="365040"/>
            <a:ext cx="10514520" cy="1324440"/>
          </a:xfrm>
          <a:prstGeom prst="rect">
            <a:avLst/>
          </a:prstGeom>
          <a:noFill/>
          <a:ln>
            <a:noFill/>
          </a:ln>
        </p:spPr>
        <p:style>
          <a:lnRef idx="0"/>
          <a:fillRef idx="0"/>
          <a:effectRef idx="0"/>
          <a:fontRef idx="minor"/>
        </p:style>
        <p:txBody>
          <a:bodyPr lIns="90000" rIns="90000" tIns="45000" bIns="45000" anchor="ctr"/>
          <a:p>
            <a:pPr algn="ctr">
              <a:lnSpc>
                <a:spcPct val="90000"/>
              </a:lnSpc>
            </a:pPr>
            <a:r>
              <a:rPr b="0" lang="fr-FR" sz="4400" spc="-1" strike="noStrike">
                <a:solidFill>
                  <a:srgbClr val="ffc000"/>
                </a:solidFill>
                <a:latin typeface="Calibri Light"/>
                <a:ea typeface="DejaVu Sans"/>
              </a:rPr>
              <a:t>Traduction d'une phrase de la section</a:t>
            </a:r>
            <a:endParaRPr b="0" lang="fr-FR" sz="4400" spc="-1" strike="noStrike">
              <a:latin typeface="Arial"/>
            </a:endParaRPr>
          </a:p>
        </p:txBody>
      </p:sp>
      <p:sp>
        <p:nvSpPr>
          <p:cNvPr id="351" name="CustomShape 2"/>
          <p:cNvSpPr/>
          <p:nvPr/>
        </p:nvSpPr>
        <p:spPr>
          <a:xfrm>
            <a:off x="839880" y="2505240"/>
            <a:ext cx="5156640" cy="3683520"/>
          </a:xfrm>
          <a:prstGeom prst="rect">
            <a:avLst/>
          </a:prstGeom>
          <a:noFill/>
          <a:ln>
            <a:noFill/>
          </a:ln>
        </p:spPr>
        <p:style>
          <a:lnRef idx="0"/>
          <a:fillRef idx="0"/>
          <a:effectRef idx="0"/>
          <a:fontRef idx="minor"/>
        </p:style>
        <p:txBody>
          <a:bodyPr lIns="90000" rIns="90000" tIns="45000" bIns="45000">
            <a:normAutofit/>
          </a:bodyPr>
          <a:p>
            <a:pPr>
              <a:lnSpc>
                <a:spcPct val="90000"/>
              </a:lnSpc>
              <a:spcBef>
                <a:spcPts val="1001"/>
              </a:spcBef>
            </a:pPr>
            <a:r>
              <a:rPr b="0" lang="fr-FR" sz="2800" spc="-1" strike="noStrike">
                <a:solidFill>
                  <a:srgbClr val="92d050"/>
                </a:solidFill>
                <a:latin typeface="TW Cen MT"/>
                <a:ea typeface="DejaVu Sans"/>
              </a:rPr>
              <a:t>Idem </a:t>
            </a:r>
            <a:r>
              <a:rPr b="0" lang="fr-FR" sz="2800" spc="-1" strike="noStrike">
                <a:solidFill>
                  <a:srgbClr val="ff0000"/>
                </a:solidFill>
                <a:latin typeface="TW Cen MT"/>
                <a:ea typeface="DejaVu Sans"/>
              </a:rPr>
              <a:t>itaque</a:t>
            </a:r>
            <a:r>
              <a:rPr b="0" lang="fr-FR" sz="2800" spc="-1" strike="noStrike">
                <a:solidFill>
                  <a:srgbClr val="2f5597"/>
                </a:solidFill>
                <a:latin typeface="TW Cen MT"/>
                <a:ea typeface="DejaVu Sans"/>
              </a:rPr>
              <a:t> erit,</a:t>
            </a:r>
            <a:r>
              <a:rPr b="0" lang="fr-FR" sz="2800" spc="-1" strike="noStrike">
                <a:solidFill>
                  <a:srgbClr val="ffffff"/>
                </a:solidFill>
                <a:latin typeface="TW Cen MT"/>
                <a:ea typeface="DejaVu Sans"/>
              </a:rPr>
              <a:t> si dixero : </a:t>
            </a:r>
            <a:r>
              <a:rPr b="0" lang="fr-FR" sz="2800" spc="-1" strike="noStrike">
                <a:solidFill>
                  <a:srgbClr val="f4b183"/>
                </a:solidFill>
                <a:latin typeface="TW Cen MT"/>
                <a:ea typeface="DejaVu Sans"/>
              </a:rPr>
              <a:t>"Summum bonum est</a:t>
            </a:r>
            <a:r>
              <a:rPr b="0" lang="fr-FR" sz="2800" spc="-1" strike="noStrike">
                <a:solidFill>
                  <a:srgbClr val="806000"/>
                </a:solidFill>
                <a:latin typeface="TW Cen MT"/>
                <a:ea typeface="DejaVu Sans"/>
              </a:rPr>
              <a:t> animus fortuita despiciens,</a:t>
            </a:r>
            <a:r>
              <a:rPr b="0" lang="fr-FR" sz="2800" spc="-1" strike="noStrike">
                <a:solidFill>
                  <a:srgbClr val="ffffff"/>
                </a:solidFill>
                <a:latin typeface="TW Cen MT"/>
                <a:ea typeface="DejaVu Sans"/>
              </a:rPr>
              <a:t> </a:t>
            </a:r>
            <a:r>
              <a:rPr b="0" lang="fr-FR" sz="2800" spc="-1" strike="noStrike">
                <a:solidFill>
                  <a:srgbClr val="806000"/>
                </a:solidFill>
                <a:latin typeface="TW Cen MT"/>
                <a:ea typeface="DejaVu Sans"/>
              </a:rPr>
              <a:t>virtute laetus"</a:t>
            </a:r>
            <a:r>
              <a:rPr b="0" lang="fr-FR" sz="2800" spc="-1" strike="noStrike">
                <a:solidFill>
                  <a:srgbClr val="ffffff"/>
                </a:solidFill>
                <a:latin typeface="TW Cen MT"/>
                <a:ea typeface="DejaVu Sans"/>
              </a:rPr>
              <a:t> </a:t>
            </a:r>
            <a:r>
              <a:rPr b="0" lang="fr-FR" sz="2800" spc="-1" strike="noStrike">
                <a:solidFill>
                  <a:srgbClr val="4472c4"/>
                </a:solidFill>
                <a:latin typeface="TW Cen MT"/>
                <a:ea typeface="DejaVu Sans"/>
              </a:rPr>
              <a:t>aut "Invicta vis animi,</a:t>
            </a:r>
            <a:r>
              <a:rPr b="0" lang="fr-FR" sz="2800" spc="-1" strike="noStrike">
                <a:solidFill>
                  <a:srgbClr val="ffffff"/>
                </a:solidFill>
                <a:latin typeface="TW Cen MT"/>
                <a:ea typeface="DejaVu Sans"/>
              </a:rPr>
              <a:t> </a:t>
            </a:r>
            <a:r>
              <a:rPr b="0" lang="fr-FR" sz="2800" spc="-1" strike="noStrike">
                <a:solidFill>
                  <a:srgbClr val="7030a0"/>
                </a:solidFill>
                <a:latin typeface="TW Cen MT"/>
                <a:ea typeface="DejaVu Sans"/>
              </a:rPr>
              <a:t>perita rerum,</a:t>
            </a:r>
            <a:r>
              <a:rPr b="0" lang="fr-FR" sz="2800" spc="-1" strike="noStrike">
                <a:solidFill>
                  <a:srgbClr val="ffffff"/>
                </a:solidFill>
                <a:latin typeface="TW Cen MT"/>
                <a:ea typeface="DejaVu Sans"/>
              </a:rPr>
              <a:t> </a:t>
            </a:r>
            <a:r>
              <a:rPr b="0" lang="fr-FR" sz="2800" spc="-1" strike="noStrike">
                <a:solidFill>
                  <a:srgbClr val="00b0f0"/>
                </a:solidFill>
                <a:latin typeface="TW Cen MT"/>
                <a:ea typeface="DejaVu Sans"/>
              </a:rPr>
              <a:t>placida in actu </a:t>
            </a:r>
            <a:r>
              <a:rPr b="0" lang="fr-FR" sz="2800" spc="-1" strike="noStrike">
                <a:solidFill>
                  <a:srgbClr val="ffffff"/>
                </a:solidFill>
                <a:latin typeface="TW Cen MT"/>
                <a:ea typeface="DejaVu Sans"/>
              </a:rPr>
              <a:t>cum humanitate multa et conversantium cura".</a:t>
            </a:r>
            <a:endParaRPr b="0" lang="fr-FR" sz="2800" spc="-1" strike="noStrike">
              <a:latin typeface="Arial"/>
            </a:endParaRPr>
          </a:p>
        </p:txBody>
      </p:sp>
      <p:sp>
        <p:nvSpPr>
          <p:cNvPr id="352" name="CustomShape 3"/>
          <p:cNvSpPr/>
          <p:nvPr/>
        </p:nvSpPr>
        <p:spPr>
          <a:xfrm>
            <a:off x="6100200" y="1714320"/>
            <a:ext cx="5182200" cy="3683520"/>
          </a:xfrm>
          <a:prstGeom prst="rect">
            <a:avLst/>
          </a:prstGeom>
          <a:noFill/>
          <a:ln>
            <a:noFill/>
          </a:ln>
        </p:spPr>
        <p:style>
          <a:lnRef idx="0"/>
          <a:fillRef idx="0"/>
          <a:effectRef idx="0"/>
          <a:fontRef idx="minor"/>
        </p:style>
        <p:txBody>
          <a:bodyPr lIns="90000" rIns="90000" tIns="45000" bIns="45000">
            <a:normAutofit/>
          </a:bodyPr>
          <a:p>
            <a:pPr algn="just">
              <a:lnSpc>
                <a:spcPct val="90000"/>
              </a:lnSpc>
              <a:spcBef>
                <a:spcPts val="1001"/>
              </a:spcBef>
            </a:pPr>
            <a:r>
              <a:rPr b="0" lang="fr-FR" sz="2400" spc="-1" strike="noStrike">
                <a:solidFill>
                  <a:srgbClr val="ff0000"/>
                </a:solidFill>
                <a:latin typeface="Rockwell"/>
                <a:ea typeface="DejaVu Sans"/>
              </a:rPr>
              <a:t>Aussi</a:t>
            </a:r>
            <a:r>
              <a:rPr b="0" lang="fr-FR" sz="2400" spc="-1" strike="noStrike">
                <a:solidFill>
                  <a:srgbClr val="000000"/>
                </a:solidFill>
                <a:latin typeface="Rockwell"/>
                <a:ea typeface="DejaVu Sans"/>
              </a:rPr>
              <a:t> </a:t>
            </a:r>
            <a:r>
              <a:rPr b="0" lang="fr-FR" sz="2400" spc="-1" strike="noStrike">
                <a:solidFill>
                  <a:srgbClr val="70ad47"/>
                </a:solidFill>
                <a:latin typeface="Rockwell"/>
                <a:ea typeface="DejaVu Sans"/>
              </a:rPr>
              <a:t>cela</a:t>
            </a:r>
            <a:r>
              <a:rPr b="0" lang="fr-FR" sz="2400" spc="-1" strike="noStrike">
                <a:solidFill>
                  <a:srgbClr val="000000"/>
                </a:solidFill>
                <a:latin typeface="Rockwell"/>
                <a:ea typeface="DejaVu Sans"/>
              </a:rPr>
              <a:t> </a:t>
            </a:r>
            <a:r>
              <a:rPr b="0" lang="fr-FR" sz="2400" spc="-1" strike="noStrike">
                <a:solidFill>
                  <a:srgbClr val="2f5597"/>
                </a:solidFill>
                <a:latin typeface="Rockwell"/>
                <a:ea typeface="DejaVu Sans"/>
              </a:rPr>
              <a:t>reviendra</a:t>
            </a:r>
            <a:r>
              <a:rPr b="0" lang="fr-FR" sz="2400" spc="-1" strike="noStrike">
                <a:solidFill>
                  <a:srgbClr val="000000"/>
                </a:solidFill>
                <a:latin typeface="Rockwell"/>
                <a:ea typeface="DejaVu Sans"/>
              </a:rPr>
              <a:t> </a:t>
            </a:r>
            <a:r>
              <a:rPr b="0" lang="fr-FR" sz="2400" spc="-1" strike="noStrike">
                <a:solidFill>
                  <a:srgbClr val="70ad47"/>
                </a:solidFill>
                <a:latin typeface="Rockwell"/>
                <a:ea typeface="DejaVu Sans"/>
              </a:rPr>
              <a:t>au même</a:t>
            </a:r>
            <a:r>
              <a:rPr b="0" lang="fr-FR" sz="2400" spc="-1" strike="noStrike">
                <a:solidFill>
                  <a:srgbClr val="000000"/>
                </a:solidFill>
                <a:latin typeface="Rockwell"/>
                <a:ea typeface="DejaVu Sans"/>
              </a:rPr>
              <a:t> </a:t>
            </a:r>
            <a:r>
              <a:rPr b="0" lang="fr-FR" sz="2400" spc="-1" strike="noStrike">
                <a:solidFill>
                  <a:srgbClr val="ffffff"/>
                </a:solidFill>
                <a:latin typeface="Rockwell"/>
                <a:ea typeface="DejaVu Sans"/>
              </a:rPr>
              <a:t>que je dise : </a:t>
            </a:r>
            <a:r>
              <a:rPr b="0" lang="fr-FR" sz="2400" spc="-1" strike="noStrike">
                <a:solidFill>
                  <a:srgbClr val="f4b183"/>
                </a:solidFill>
                <a:latin typeface="Rockwell"/>
                <a:ea typeface="DejaVu Sans"/>
              </a:rPr>
              <a:t>"Le souverain bien, c'est</a:t>
            </a:r>
            <a:r>
              <a:rPr b="0" lang="fr-FR" sz="2400" spc="-1" strike="noStrike">
                <a:solidFill>
                  <a:srgbClr val="000000"/>
                </a:solidFill>
                <a:latin typeface="Rockwell"/>
                <a:ea typeface="DejaVu Sans"/>
              </a:rPr>
              <a:t> </a:t>
            </a:r>
            <a:r>
              <a:rPr b="0" lang="fr-FR" sz="2400" spc="-1" strike="noStrike">
                <a:solidFill>
                  <a:srgbClr val="806000"/>
                </a:solidFill>
                <a:latin typeface="Rockwell"/>
                <a:ea typeface="DejaVu Sans"/>
              </a:rPr>
              <a:t>l'âme qui méprise les coups de la fortune</a:t>
            </a:r>
            <a:r>
              <a:rPr b="0" lang="fr-FR" sz="2400" spc="-1" strike="noStrike">
                <a:solidFill>
                  <a:srgbClr val="000000"/>
                </a:solidFill>
                <a:latin typeface="Rockwell"/>
                <a:ea typeface="DejaVu Sans"/>
              </a:rPr>
              <a:t> </a:t>
            </a:r>
            <a:r>
              <a:rPr b="0" lang="fr-FR" sz="2400" spc="-1" strike="noStrike">
                <a:solidFill>
                  <a:srgbClr val="806000"/>
                </a:solidFill>
                <a:latin typeface="Rockwell"/>
                <a:ea typeface="DejaVu Sans"/>
              </a:rPr>
              <a:t>et se plaît dans la vertu"</a:t>
            </a:r>
            <a:r>
              <a:rPr b="0" lang="fr-FR" sz="2400" spc="-1" strike="noStrike">
                <a:solidFill>
                  <a:srgbClr val="000000"/>
                </a:solidFill>
                <a:latin typeface="Rockwell"/>
                <a:ea typeface="DejaVu Sans"/>
              </a:rPr>
              <a:t> </a:t>
            </a:r>
            <a:r>
              <a:rPr b="0" lang="fr-FR" sz="2400" spc="-1" strike="noStrike">
                <a:solidFill>
                  <a:srgbClr val="4472c4"/>
                </a:solidFill>
                <a:latin typeface="Rockwell"/>
                <a:ea typeface="DejaVu Sans"/>
              </a:rPr>
              <a:t>ou "une force d'âme invincible,</a:t>
            </a:r>
            <a:r>
              <a:rPr b="0" lang="fr-FR" sz="2400" spc="-1" strike="noStrike">
                <a:solidFill>
                  <a:srgbClr val="000000"/>
                </a:solidFill>
                <a:latin typeface="Rockwell"/>
                <a:ea typeface="DejaVu Sans"/>
              </a:rPr>
              <a:t> </a:t>
            </a:r>
            <a:r>
              <a:rPr b="0" lang="fr-FR" sz="2400" spc="-1" strike="noStrike">
                <a:solidFill>
                  <a:srgbClr val="7030a0"/>
                </a:solidFill>
                <a:latin typeface="Rockwell"/>
                <a:ea typeface="DejaVu Sans"/>
              </a:rPr>
              <a:t>expérimentée,</a:t>
            </a:r>
            <a:r>
              <a:rPr b="0" lang="fr-FR" sz="2400" spc="-1" strike="noStrike">
                <a:solidFill>
                  <a:srgbClr val="000000"/>
                </a:solidFill>
                <a:latin typeface="Rockwell"/>
                <a:ea typeface="DejaVu Sans"/>
              </a:rPr>
              <a:t> </a:t>
            </a:r>
            <a:r>
              <a:rPr b="0" lang="fr-FR" sz="2400" spc="-1" strike="noStrike">
                <a:solidFill>
                  <a:srgbClr val="00b0f0"/>
                </a:solidFill>
                <a:latin typeface="Rockwell"/>
                <a:ea typeface="DejaVu Sans"/>
              </a:rPr>
              <a:t>calme dans l'action,</a:t>
            </a:r>
            <a:r>
              <a:rPr b="0" lang="fr-FR" sz="2400" spc="-1" strike="noStrike">
                <a:solidFill>
                  <a:srgbClr val="000000"/>
                </a:solidFill>
                <a:latin typeface="Rockwell"/>
                <a:ea typeface="DejaVu Sans"/>
              </a:rPr>
              <a:t> jointe à beaucoup d'humanité et d'attention pour ses semblables".</a:t>
            </a:r>
            <a:endParaRPr b="0" lang="fr-FR" sz="2400" spc="-1" strike="noStrike">
              <a:latin typeface="Arial"/>
            </a:endParaRPr>
          </a:p>
          <a:p>
            <a:pPr>
              <a:lnSpc>
                <a:spcPct val="90000"/>
              </a:lnSpc>
              <a:spcBef>
                <a:spcPts val="1001"/>
              </a:spcBef>
            </a:pPr>
            <a:endParaRPr b="0" lang="fr-FR" sz="2400" spc="-1" strike="noStrike">
              <a:latin typeface="Arial"/>
            </a:endParaRPr>
          </a:p>
        </p:txBody>
      </p:sp>
      <p:sp>
        <p:nvSpPr>
          <p:cNvPr id="353" name="CustomShape 4"/>
          <p:cNvSpPr/>
          <p:nvPr/>
        </p:nvSpPr>
        <p:spPr>
          <a:xfrm>
            <a:off x="4038480" y="6356520"/>
            <a:ext cx="4113720" cy="36396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ea typeface="DejaVu Sans"/>
              </a:rPr>
              <a:t>Une section du De vita beata</a:t>
            </a:r>
            <a:endParaRPr b="0" lang="fr-FR" sz="1200" spc="-1" strike="noStrike">
              <a:latin typeface="Arial"/>
            </a:endParaRPr>
          </a:p>
        </p:txBody>
      </p:sp>
      <p:sp>
        <p:nvSpPr>
          <p:cNvPr id="354" name="CustomShape 5"/>
          <p:cNvSpPr/>
          <p:nvPr/>
        </p:nvSpPr>
        <p:spPr>
          <a:xfrm>
            <a:off x="8610480" y="6356520"/>
            <a:ext cx="2742120" cy="363960"/>
          </a:xfrm>
          <a:prstGeom prst="rect">
            <a:avLst/>
          </a:prstGeom>
          <a:noFill/>
          <a:ln>
            <a:noFill/>
          </a:ln>
        </p:spPr>
        <p:style>
          <a:lnRef idx="0"/>
          <a:fillRef idx="0"/>
          <a:effectRef idx="0"/>
          <a:fontRef idx="minor"/>
        </p:style>
        <p:txBody>
          <a:bodyPr lIns="90000" rIns="90000" tIns="45000" bIns="45000" anchor="ctr"/>
          <a:p>
            <a:pPr algn="r">
              <a:lnSpc>
                <a:spcPct val="100000"/>
              </a:lnSpc>
            </a:pPr>
            <a:fld id="{A4624BB1-37EA-4545-9A68-7AF1B1F66D32}" type="slidenum">
              <a:rPr b="0" lang="fr-FR" sz="1200" spc="-1" strike="noStrike">
                <a:solidFill>
                  <a:srgbClr val="8b8b8b"/>
                </a:solidFill>
                <a:latin typeface="Calibri"/>
                <a:ea typeface="DejaVu Sans"/>
              </a:rPr>
              <a:t>22</a:t>
            </a:fld>
            <a:endParaRPr b="0" lang="fr-FR" sz="1200" spc="-1" strike="noStrike">
              <a:latin typeface="Arial"/>
            </a:endParaRPr>
          </a:p>
        </p:txBody>
      </p:sp>
      <p:sp>
        <p:nvSpPr>
          <p:cNvPr id="355" name="CustomShape 6"/>
          <p:cNvSpPr/>
          <p:nvPr/>
        </p:nvSpPr>
        <p:spPr>
          <a:xfrm>
            <a:off x="4402440" y="4801320"/>
            <a:ext cx="3701520" cy="1565280"/>
          </a:xfrm>
          <a:prstGeom prst="ellipse">
            <a:avLst/>
          </a:prstGeom>
          <a:solidFill>
            <a:schemeClr val="accent4">
              <a:lumMod val="60000"/>
              <a:lumOff val="40000"/>
            </a:schemeClr>
          </a:solidFill>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fr-FR" sz="1800" spc="-1" strike="noStrike">
                <a:solidFill>
                  <a:srgbClr val="ff0000"/>
                </a:solidFill>
                <a:latin typeface="Calibri"/>
                <a:ea typeface="DejaVu Sans"/>
              </a:rPr>
              <a:t>2e adjectif qualificatif, épithète de "vis"</a:t>
            </a:r>
            <a:endParaRPr b="0" lang="fr-FR" sz="1800" spc="-1" strike="noStrike">
              <a:latin typeface="Arial"/>
            </a:endParaRPr>
          </a:p>
        </p:txBody>
      </p:sp>
    </p:spTree>
  </p:cSld>
  <mc:AlternateContent>
    <mc:Choice Requires="p14">
      <p:transition spd="slow" p14:dur="2000"/>
    </mc:Choice>
    <mc:Fallback>
      <p:transition spd="slow"/>
    </mc:Fallback>
  </mc:AlternateContent>
  <p:timing>
    <p:tnLst>
      <p:par>
        <p:cTn id="43" dur="indefinite" restart="never" nodeType="tmRoot">
          <p:childTnLst>
            <p:seq>
              <p:cTn id="44" dur="indefinite"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CustomShape 1"/>
          <p:cNvSpPr/>
          <p:nvPr/>
        </p:nvSpPr>
        <p:spPr>
          <a:xfrm>
            <a:off x="839880" y="365040"/>
            <a:ext cx="10514520" cy="1324440"/>
          </a:xfrm>
          <a:prstGeom prst="rect">
            <a:avLst/>
          </a:prstGeom>
          <a:noFill/>
          <a:ln>
            <a:noFill/>
          </a:ln>
        </p:spPr>
        <p:style>
          <a:lnRef idx="0"/>
          <a:fillRef idx="0"/>
          <a:effectRef idx="0"/>
          <a:fontRef idx="minor"/>
        </p:style>
        <p:txBody>
          <a:bodyPr lIns="90000" rIns="90000" tIns="45000" bIns="45000" anchor="ctr"/>
          <a:p>
            <a:pPr algn="ctr">
              <a:lnSpc>
                <a:spcPct val="90000"/>
              </a:lnSpc>
            </a:pPr>
            <a:r>
              <a:rPr b="0" lang="fr-FR" sz="4400" spc="-1" strike="noStrike">
                <a:solidFill>
                  <a:srgbClr val="ffc000"/>
                </a:solidFill>
                <a:latin typeface="Calibri Light"/>
                <a:ea typeface="DejaVu Sans"/>
              </a:rPr>
              <a:t>Traduction d'une phrase de la section</a:t>
            </a:r>
            <a:endParaRPr b="0" lang="fr-FR" sz="4400" spc="-1" strike="noStrike">
              <a:latin typeface="Arial"/>
            </a:endParaRPr>
          </a:p>
        </p:txBody>
      </p:sp>
      <p:sp>
        <p:nvSpPr>
          <p:cNvPr id="357" name="CustomShape 2"/>
          <p:cNvSpPr/>
          <p:nvPr/>
        </p:nvSpPr>
        <p:spPr>
          <a:xfrm>
            <a:off x="839880" y="2505240"/>
            <a:ext cx="5156640" cy="3683520"/>
          </a:xfrm>
          <a:prstGeom prst="rect">
            <a:avLst/>
          </a:prstGeom>
          <a:noFill/>
          <a:ln>
            <a:noFill/>
          </a:ln>
        </p:spPr>
        <p:style>
          <a:lnRef idx="0"/>
          <a:fillRef idx="0"/>
          <a:effectRef idx="0"/>
          <a:fontRef idx="minor"/>
        </p:style>
        <p:txBody>
          <a:bodyPr lIns="90000" rIns="90000" tIns="45000" bIns="45000">
            <a:normAutofit/>
          </a:bodyPr>
          <a:p>
            <a:pPr>
              <a:lnSpc>
                <a:spcPct val="90000"/>
              </a:lnSpc>
              <a:spcBef>
                <a:spcPts val="1001"/>
              </a:spcBef>
            </a:pPr>
            <a:r>
              <a:rPr b="0" lang="fr-FR" sz="2800" spc="-1" strike="noStrike">
                <a:solidFill>
                  <a:srgbClr val="92d050"/>
                </a:solidFill>
                <a:latin typeface="TW Cen MT"/>
                <a:ea typeface="DejaVu Sans"/>
              </a:rPr>
              <a:t>Idem </a:t>
            </a:r>
            <a:r>
              <a:rPr b="0" lang="fr-FR" sz="2800" spc="-1" strike="noStrike">
                <a:solidFill>
                  <a:srgbClr val="ff0000"/>
                </a:solidFill>
                <a:latin typeface="TW Cen MT"/>
                <a:ea typeface="DejaVu Sans"/>
              </a:rPr>
              <a:t>itaque</a:t>
            </a:r>
            <a:r>
              <a:rPr b="0" lang="fr-FR" sz="2800" spc="-1" strike="noStrike">
                <a:solidFill>
                  <a:srgbClr val="2f5597"/>
                </a:solidFill>
                <a:latin typeface="TW Cen MT"/>
                <a:ea typeface="DejaVu Sans"/>
              </a:rPr>
              <a:t> erit,</a:t>
            </a:r>
            <a:r>
              <a:rPr b="0" lang="fr-FR" sz="2800" spc="-1" strike="noStrike">
                <a:solidFill>
                  <a:srgbClr val="ffffff"/>
                </a:solidFill>
                <a:latin typeface="TW Cen MT"/>
                <a:ea typeface="DejaVu Sans"/>
              </a:rPr>
              <a:t> si dixero : </a:t>
            </a:r>
            <a:r>
              <a:rPr b="0" lang="fr-FR" sz="2800" spc="-1" strike="noStrike">
                <a:solidFill>
                  <a:srgbClr val="f4b183"/>
                </a:solidFill>
                <a:latin typeface="TW Cen MT"/>
                <a:ea typeface="DejaVu Sans"/>
              </a:rPr>
              <a:t>"Summum bonum est</a:t>
            </a:r>
            <a:r>
              <a:rPr b="0" lang="fr-FR" sz="2800" spc="-1" strike="noStrike">
                <a:solidFill>
                  <a:srgbClr val="806000"/>
                </a:solidFill>
                <a:latin typeface="TW Cen MT"/>
                <a:ea typeface="DejaVu Sans"/>
              </a:rPr>
              <a:t> animus fortuita despiciens,</a:t>
            </a:r>
            <a:r>
              <a:rPr b="0" lang="fr-FR" sz="2800" spc="-1" strike="noStrike">
                <a:solidFill>
                  <a:srgbClr val="ffffff"/>
                </a:solidFill>
                <a:latin typeface="TW Cen MT"/>
                <a:ea typeface="DejaVu Sans"/>
              </a:rPr>
              <a:t> </a:t>
            </a:r>
            <a:r>
              <a:rPr b="0" lang="fr-FR" sz="2800" spc="-1" strike="noStrike">
                <a:solidFill>
                  <a:srgbClr val="806000"/>
                </a:solidFill>
                <a:latin typeface="TW Cen MT"/>
                <a:ea typeface="DejaVu Sans"/>
              </a:rPr>
              <a:t>virtute laetus"</a:t>
            </a:r>
            <a:r>
              <a:rPr b="0" lang="fr-FR" sz="2800" spc="-1" strike="noStrike">
                <a:solidFill>
                  <a:srgbClr val="ffffff"/>
                </a:solidFill>
                <a:latin typeface="TW Cen MT"/>
                <a:ea typeface="DejaVu Sans"/>
              </a:rPr>
              <a:t> </a:t>
            </a:r>
            <a:r>
              <a:rPr b="0" lang="fr-FR" sz="2800" spc="-1" strike="noStrike">
                <a:solidFill>
                  <a:srgbClr val="4472c4"/>
                </a:solidFill>
                <a:latin typeface="TW Cen MT"/>
                <a:ea typeface="DejaVu Sans"/>
              </a:rPr>
              <a:t>aut "Invicta vis animi,</a:t>
            </a:r>
            <a:r>
              <a:rPr b="0" lang="fr-FR" sz="2800" spc="-1" strike="noStrike">
                <a:solidFill>
                  <a:srgbClr val="ffffff"/>
                </a:solidFill>
                <a:latin typeface="TW Cen MT"/>
                <a:ea typeface="DejaVu Sans"/>
              </a:rPr>
              <a:t> </a:t>
            </a:r>
            <a:r>
              <a:rPr b="0" lang="fr-FR" sz="2800" spc="-1" strike="noStrike">
                <a:solidFill>
                  <a:srgbClr val="7030a0"/>
                </a:solidFill>
                <a:latin typeface="TW Cen MT"/>
                <a:ea typeface="DejaVu Sans"/>
              </a:rPr>
              <a:t>perita rerum,</a:t>
            </a:r>
            <a:r>
              <a:rPr b="0" lang="fr-FR" sz="2800" spc="-1" strike="noStrike">
                <a:solidFill>
                  <a:srgbClr val="ffffff"/>
                </a:solidFill>
                <a:latin typeface="TW Cen MT"/>
                <a:ea typeface="DejaVu Sans"/>
              </a:rPr>
              <a:t> </a:t>
            </a:r>
            <a:r>
              <a:rPr b="0" lang="fr-FR" sz="2800" spc="-1" strike="noStrike">
                <a:solidFill>
                  <a:srgbClr val="00b0f0"/>
                </a:solidFill>
                <a:latin typeface="TW Cen MT"/>
                <a:ea typeface="DejaVu Sans"/>
              </a:rPr>
              <a:t>placida in actu </a:t>
            </a:r>
            <a:r>
              <a:rPr b="0" lang="fr-FR" sz="2800" spc="-1" strike="noStrike">
                <a:solidFill>
                  <a:srgbClr val="4f873d"/>
                </a:solidFill>
                <a:latin typeface="TW Cen MT"/>
                <a:ea typeface="DejaVu Sans"/>
              </a:rPr>
              <a:t>cum humanitate multa </a:t>
            </a:r>
            <a:r>
              <a:rPr b="0" lang="fr-FR" sz="2800" spc="-1" strike="noStrike">
                <a:solidFill>
                  <a:srgbClr val="ffffff"/>
                </a:solidFill>
                <a:latin typeface="TW Cen MT"/>
                <a:ea typeface="DejaVu Sans"/>
              </a:rPr>
              <a:t>et conversantium cura".</a:t>
            </a:r>
            <a:endParaRPr b="0" lang="fr-FR" sz="2800" spc="-1" strike="noStrike">
              <a:latin typeface="Arial"/>
            </a:endParaRPr>
          </a:p>
        </p:txBody>
      </p:sp>
      <p:sp>
        <p:nvSpPr>
          <p:cNvPr id="358" name="CustomShape 3"/>
          <p:cNvSpPr/>
          <p:nvPr/>
        </p:nvSpPr>
        <p:spPr>
          <a:xfrm>
            <a:off x="6100200" y="1714320"/>
            <a:ext cx="5182200" cy="3683520"/>
          </a:xfrm>
          <a:prstGeom prst="rect">
            <a:avLst/>
          </a:prstGeom>
          <a:noFill/>
          <a:ln>
            <a:noFill/>
          </a:ln>
        </p:spPr>
        <p:style>
          <a:lnRef idx="0"/>
          <a:fillRef idx="0"/>
          <a:effectRef idx="0"/>
          <a:fontRef idx="minor"/>
        </p:style>
        <p:txBody>
          <a:bodyPr lIns="90000" rIns="90000" tIns="45000" bIns="45000">
            <a:normAutofit/>
          </a:bodyPr>
          <a:p>
            <a:pPr algn="just">
              <a:lnSpc>
                <a:spcPct val="90000"/>
              </a:lnSpc>
              <a:spcBef>
                <a:spcPts val="1001"/>
              </a:spcBef>
            </a:pPr>
            <a:r>
              <a:rPr b="0" lang="fr-FR" sz="2400" spc="-1" strike="noStrike">
                <a:solidFill>
                  <a:srgbClr val="ff0000"/>
                </a:solidFill>
                <a:latin typeface="Rockwell"/>
                <a:ea typeface="DejaVu Sans"/>
              </a:rPr>
              <a:t>Aussi</a:t>
            </a:r>
            <a:r>
              <a:rPr b="0" lang="fr-FR" sz="2400" spc="-1" strike="noStrike">
                <a:solidFill>
                  <a:srgbClr val="000000"/>
                </a:solidFill>
                <a:latin typeface="Rockwell"/>
                <a:ea typeface="DejaVu Sans"/>
              </a:rPr>
              <a:t> </a:t>
            </a:r>
            <a:r>
              <a:rPr b="0" lang="fr-FR" sz="2400" spc="-1" strike="noStrike">
                <a:solidFill>
                  <a:srgbClr val="70ad47"/>
                </a:solidFill>
                <a:latin typeface="Rockwell"/>
                <a:ea typeface="DejaVu Sans"/>
              </a:rPr>
              <a:t>cela</a:t>
            </a:r>
            <a:r>
              <a:rPr b="0" lang="fr-FR" sz="2400" spc="-1" strike="noStrike">
                <a:solidFill>
                  <a:srgbClr val="000000"/>
                </a:solidFill>
                <a:latin typeface="Rockwell"/>
                <a:ea typeface="DejaVu Sans"/>
              </a:rPr>
              <a:t> </a:t>
            </a:r>
            <a:r>
              <a:rPr b="0" lang="fr-FR" sz="2400" spc="-1" strike="noStrike">
                <a:solidFill>
                  <a:srgbClr val="2f5597"/>
                </a:solidFill>
                <a:latin typeface="Rockwell"/>
                <a:ea typeface="DejaVu Sans"/>
              </a:rPr>
              <a:t>reviendra</a:t>
            </a:r>
            <a:r>
              <a:rPr b="0" lang="fr-FR" sz="2400" spc="-1" strike="noStrike">
                <a:solidFill>
                  <a:srgbClr val="000000"/>
                </a:solidFill>
                <a:latin typeface="Rockwell"/>
                <a:ea typeface="DejaVu Sans"/>
              </a:rPr>
              <a:t> </a:t>
            </a:r>
            <a:r>
              <a:rPr b="0" lang="fr-FR" sz="2400" spc="-1" strike="noStrike">
                <a:solidFill>
                  <a:srgbClr val="70ad47"/>
                </a:solidFill>
                <a:latin typeface="Rockwell"/>
                <a:ea typeface="DejaVu Sans"/>
              </a:rPr>
              <a:t>au même</a:t>
            </a:r>
            <a:r>
              <a:rPr b="0" lang="fr-FR" sz="2400" spc="-1" strike="noStrike">
                <a:solidFill>
                  <a:srgbClr val="000000"/>
                </a:solidFill>
                <a:latin typeface="Rockwell"/>
                <a:ea typeface="DejaVu Sans"/>
              </a:rPr>
              <a:t> </a:t>
            </a:r>
            <a:r>
              <a:rPr b="0" lang="fr-FR" sz="2400" spc="-1" strike="noStrike">
                <a:solidFill>
                  <a:srgbClr val="ffffff"/>
                </a:solidFill>
                <a:latin typeface="Rockwell"/>
                <a:ea typeface="DejaVu Sans"/>
              </a:rPr>
              <a:t>que je dise : </a:t>
            </a:r>
            <a:r>
              <a:rPr b="0" lang="fr-FR" sz="2400" spc="-1" strike="noStrike">
                <a:solidFill>
                  <a:srgbClr val="f4b183"/>
                </a:solidFill>
                <a:latin typeface="Rockwell"/>
                <a:ea typeface="DejaVu Sans"/>
              </a:rPr>
              <a:t>"Le souverain bien, c'est</a:t>
            </a:r>
            <a:r>
              <a:rPr b="0" lang="fr-FR" sz="2400" spc="-1" strike="noStrike">
                <a:solidFill>
                  <a:srgbClr val="000000"/>
                </a:solidFill>
                <a:latin typeface="Rockwell"/>
                <a:ea typeface="DejaVu Sans"/>
              </a:rPr>
              <a:t> </a:t>
            </a:r>
            <a:r>
              <a:rPr b="0" lang="fr-FR" sz="2400" spc="-1" strike="noStrike">
                <a:solidFill>
                  <a:srgbClr val="806000"/>
                </a:solidFill>
                <a:latin typeface="Rockwell"/>
                <a:ea typeface="DejaVu Sans"/>
              </a:rPr>
              <a:t>l'âme qui méprise les coups de la fortune</a:t>
            </a:r>
            <a:r>
              <a:rPr b="0" lang="fr-FR" sz="2400" spc="-1" strike="noStrike">
                <a:solidFill>
                  <a:srgbClr val="000000"/>
                </a:solidFill>
                <a:latin typeface="Rockwell"/>
                <a:ea typeface="DejaVu Sans"/>
              </a:rPr>
              <a:t> </a:t>
            </a:r>
            <a:r>
              <a:rPr b="0" lang="fr-FR" sz="2400" spc="-1" strike="noStrike">
                <a:solidFill>
                  <a:srgbClr val="806000"/>
                </a:solidFill>
                <a:latin typeface="Rockwell"/>
                <a:ea typeface="DejaVu Sans"/>
              </a:rPr>
              <a:t>et se plaît dans la vertu"</a:t>
            </a:r>
            <a:r>
              <a:rPr b="0" lang="fr-FR" sz="2400" spc="-1" strike="noStrike">
                <a:solidFill>
                  <a:srgbClr val="000000"/>
                </a:solidFill>
                <a:latin typeface="Rockwell"/>
                <a:ea typeface="DejaVu Sans"/>
              </a:rPr>
              <a:t> </a:t>
            </a:r>
            <a:r>
              <a:rPr b="0" lang="fr-FR" sz="2400" spc="-1" strike="noStrike">
                <a:solidFill>
                  <a:srgbClr val="4472c4"/>
                </a:solidFill>
                <a:latin typeface="Rockwell"/>
                <a:ea typeface="DejaVu Sans"/>
              </a:rPr>
              <a:t>ou "une force d'âme invincible,</a:t>
            </a:r>
            <a:r>
              <a:rPr b="0" lang="fr-FR" sz="2400" spc="-1" strike="noStrike">
                <a:solidFill>
                  <a:srgbClr val="000000"/>
                </a:solidFill>
                <a:latin typeface="Rockwell"/>
                <a:ea typeface="DejaVu Sans"/>
              </a:rPr>
              <a:t> </a:t>
            </a:r>
            <a:r>
              <a:rPr b="0" lang="fr-FR" sz="2400" spc="-1" strike="noStrike">
                <a:solidFill>
                  <a:srgbClr val="7030a0"/>
                </a:solidFill>
                <a:latin typeface="Rockwell"/>
                <a:ea typeface="DejaVu Sans"/>
              </a:rPr>
              <a:t>expérimentée,</a:t>
            </a:r>
            <a:r>
              <a:rPr b="0" lang="fr-FR" sz="2400" spc="-1" strike="noStrike">
                <a:solidFill>
                  <a:srgbClr val="000000"/>
                </a:solidFill>
                <a:latin typeface="Rockwell"/>
                <a:ea typeface="DejaVu Sans"/>
              </a:rPr>
              <a:t> </a:t>
            </a:r>
            <a:r>
              <a:rPr b="0" lang="fr-FR" sz="2400" spc="-1" strike="noStrike">
                <a:solidFill>
                  <a:srgbClr val="00b0f0"/>
                </a:solidFill>
                <a:latin typeface="Rockwell"/>
                <a:ea typeface="DejaVu Sans"/>
              </a:rPr>
              <a:t>calme dans l'action,</a:t>
            </a:r>
            <a:r>
              <a:rPr b="0" lang="fr-FR" sz="2400" spc="-1" strike="noStrike">
                <a:solidFill>
                  <a:srgbClr val="000000"/>
                </a:solidFill>
                <a:latin typeface="Rockwell"/>
                <a:ea typeface="DejaVu Sans"/>
              </a:rPr>
              <a:t> </a:t>
            </a:r>
            <a:r>
              <a:rPr b="0" lang="fr-FR" sz="2400" spc="-1" strike="noStrike">
                <a:solidFill>
                  <a:srgbClr val="4f873d"/>
                </a:solidFill>
                <a:latin typeface="Rockwell"/>
                <a:ea typeface="DejaVu Sans"/>
              </a:rPr>
              <a:t>jointe à une grande humanité</a:t>
            </a:r>
            <a:r>
              <a:rPr b="0" lang="fr-FR" sz="2400" spc="-1" strike="noStrike">
                <a:solidFill>
                  <a:srgbClr val="000000"/>
                </a:solidFill>
                <a:latin typeface="Rockwell"/>
                <a:ea typeface="DejaVu Sans"/>
              </a:rPr>
              <a:t> et d'attention pour ses semblables".</a:t>
            </a:r>
            <a:endParaRPr b="0" lang="fr-FR" sz="2400" spc="-1" strike="noStrike">
              <a:latin typeface="Arial"/>
            </a:endParaRPr>
          </a:p>
          <a:p>
            <a:pPr>
              <a:lnSpc>
                <a:spcPct val="90000"/>
              </a:lnSpc>
              <a:spcBef>
                <a:spcPts val="1001"/>
              </a:spcBef>
            </a:pPr>
            <a:endParaRPr b="0" lang="fr-FR" sz="2400" spc="-1" strike="noStrike">
              <a:latin typeface="Arial"/>
            </a:endParaRPr>
          </a:p>
        </p:txBody>
      </p:sp>
      <p:sp>
        <p:nvSpPr>
          <p:cNvPr id="359" name="CustomShape 4"/>
          <p:cNvSpPr/>
          <p:nvPr/>
        </p:nvSpPr>
        <p:spPr>
          <a:xfrm>
            <a:off x="4038480" y="6356520"/>
            <a:ext cx="4113720" cy="36396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ea typeface="DejaVu Sans"/>
              </a:rPr>
              <a:t>Une section du De vita beata</a:t>
            </a:r>
            <a:endParaRPr b="0" lang="fr-FR" sz="1200" spc="-1" strike="noStrike">
              <a:latin typeface="Arial"/>
            </a:endParaRPr>
          </a:p>
        </p:txBody>
      </p:sp>
      <p:sp>
        <p:nvSpPr>
          <p:cNvPr id="360" name="CustomShape 5"/>
          <p:cNvSpPr/>
          <p:nvPr/>
        </p:nvSpPr>
        <p:spPr>
          <a:xfrm>
            <a:off x="8610480" y="6356520"/>
            <a:ext cx="2742120" cy="363960"/>
          </a:xfrm>
          <a:prstGeom prst="rect">
            <a:avLst/>
          </a:prstGeom>
          <a:noFill/>
          <a:ln>
            <a:noFill/>
          </a:ln>
        </p:spPr>
        <p:style>
          <a:lnRef idx="0"/>
          <a:fillRef idx="0"/>
          <a:effectRef idx="0"/>
          <a:fontRef idx="minor"/>
        </p:style>
        <p:txBody>
          <a:bodyPr lIns="90000" rIns="90000" tIns="45000" bIns="45000" anchor="ctr"/>
          <a:p>
            <a:pPr algn="r">
              <a:lnSpc>
                <a:spcPct val="100000"/>
              </a:lnSpc>
            </a:pPr>
            <a:fld id="{7D4680BB-0326-42AA-B2B7-8B51FAD5DCA1}" type="slidenum">
              <a:rPr b="0" lang="fr-FR" sz="1200" spc="-1" strike="noStrike">
                <a:solidFill>
                  <a:srgbClr val="8b8b8b"/>
                </a:solidFill>
                <a:latin typeface="Calibri"/>
                <a:ea typeface="DejaVu Sans"/>
              </a:rPr>
              <a:t>23</a:t>
            </a:fld>
            <a:endParaRPr b="0" lang="fr-FR" sz="1200" spc="-1" strike="noStrike">
              <a:latin typeface="Arial"/>
            </a:endParaRPr>
          </a:p>
        </p:txBody>
      </p:sp>
      <p:sp>
        <p:nvSpPr>
          <p:cNvPr id="361" name="CustomShape 6"/>
          <p:cNvSpPr/>
          <p:nvPr/>
        </p:nvSpPr>
        <p:spPr>
          <a:xfrm>
            <a:off x="4402440" y="4801320"/>
            <a:ext cx="3701520" cy="1565280"/>
          </a:xfrm>
          <a:prstGeom prst="ellipse">
            <a:avLst/>
          </a:prstGeom>
          <a:solidFill>
            <a:schemeClr val="accent4">
              <a:lumMod val="60000"/>
              <a:lumOff val="40000"/>
            </a:schemeClr>
          </a:solidFill>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fr-FR" sz="1800" spc="-1" strike="noStrike">
                <a:solidFill>
                  <a:srgbClr val="ff0000"/>
                </a:solidFill>
                <a:latin typeface="Calibri"/>
                <a:ea typeface="DejaVu Sans"/>
              </a:rPr>
              <a:t>Préposition suivie de l'ablatif</a:t>
            </a:r>
            <a:endParaRPr b="0" lang="fr-FR" sz="1800" spc="-1" strike="noStrike">
              <a:latin typeface="Arial"/>
            </a:endParaRPr>
          </a:p>
        </p:txBody>
      </p:sp>
    </p:spTree>
  </p:cSld>
  <mc:AlternateContent>
    <mc:Choice Requires="p14">
      <p:transition spd="slow" p14:dur="2000"/>
    </mc:Choice>
    <mc:Fallback>
      <p:transition spd="slow"/>
    </mc:Fallback>
  </mc:AlternateContent>
  <p:timing>
    <p:tnLst>
      <p:par>
        <p:cTn id="45" dur="indefinite" restart="never" nodeType="tmRoot">
          <p:childTnLst>
            <p:seq>
              <p:cTn id="46" dur="indefinite"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2" name="CustomShape 1"/>
          <p:cNvSpPr/>
          <p:nvPr/>
        </p:nvSpPr>
        <p:spPr>
          <a:xfrm>
            <a:off x="839880" y="365040"/>
            <a:ext cx="10514520" cy="1324440"/>
          </a:xfrm>
          <a:prstGeom prst="rect">
            <a:avLst/>
          </a:prstGeom>
          <a:noFill/>
          <a:ln>
            <a:noFill/>
          </a:ln>
        </p:spPr>
        <p:style>
          <a:lnRef idx="0"/>
          <a:fillRef idx="0"/>
          <a:effectRef idx="0"/>
          <a:fontRef idx="minor"/>
        </p:style>
        <p:txBody>
          <a:bodyPr lIns="90000" rIns="90000" tIns="45000" bIns="45000" anchor="ctr"/>
          <a:p>
            <a:pPr algn="ctr">
              <a:lnSpc>
                <a:spcPct val="90000"/>
              </a:lnSpc>
            </a:pPr>
            <a:r>
              <a:rPr b="0" lang="fr-FR" sz="4400" spc="-1" strike="noStrike">
                <a:solidFill>
                  <a:srgbClr val="ffc000"/>
                </a:solidFill>
                <a:latin typeface="Calibri Light"/>
                <a:ea typeface="DejaVu Sans"/>
              </a:rPr>
              <a:t>Traduction d'une phrase de la section</a:t>
            </a:r>
            <a:endParaRPr b="0" lang="fr-FR" sz="4400" spc="-1" strike="noStrike">
              <a:latin typeface="Arial"/>
            </a:endParaRPr>
          </a:p>
        </p:txBody>
      </p:sp>
      <p:sp>
        <p:nvSpPr>
          <p:cNvPr id="363" name="CustomShape 2"/>
          <p:cNvSpPr/>
          <p:nvPr/>
        </p:nvSpPr>
        <p:spPr>
          <a:xfrm>
            <a:off x="839880" y="2505240"/>
            <a:ext cx="5156640" cy="3683520"/>
          </a:xfrm>
          <a:prstGeom prst="rect">
            <a:avLst/>
          </a:prstGeom>
          <a:noFill/>
          <a:ln>
            <a:noFill/>
          </a:ln>
        </p:spPr>
        <p:style>
          <a:lnRef idx="0"/>
          <a:fillRef idx="0"/>
          <a:effectRef idx="0"/>
          <a:fontRef idx="minor"/>
        </p:style>
        <p:txBody>
          <a:bodyPr lIns="90000" rIns="90000" tIns="45000" bIns="45000">
            <a:normAutofit/>
          </a:bodyPr>
          <a:p>
            <a:pPr>
              <a:lnSpc>
                <a:spcPct val="90000"/>
              </a:lnSpc>
              <a:spcBef>
                <a:spcPts val="1001"/>
              </a:spcBef>
            </a:pPr>
            <a:r>
              <a:rPr b="0" lang="fr-FR" sz="2800" spc="-1" strike="noStrike">
                <a:solidFill>
                  <a:srgbClr val="92d050"/>
                </a:solidFill>
                <a:latin typeface="TW Cen MT"/>
                <a:ea typeface="DejaVu Sans"/>
              </a:rPr>
              <a:t>Idem </a:t>
            </a:r>
            <a:r>
              <a:rPr b="0" lang="fr-FR" sz="2800" spc="-1" strike="noStrike">
                <a:solidFill>
                  <a:srgbClr val="ff0000"/>
                </a:solidFill>
                <a:latin typeface="TW Cen MT"/>
                <a:ea typeface="DejaVu Sans"/>
              </a:rPr>
              <a:t>itaque</a:t>
            </a:r>
            <a:r>
              <a:rPr b="0" lang="fr-FR" sz="2800" spc="-1" strike="noStrike">
                <a:solidFill>
                  <a:srgbClr val="2f5597"/>
                </a:solidFill>
                <a:latin typeface="TW Cen MT"/>
                <a:ea typeface="DejaVu Sans"/>
              </a:rPr>
              <a:t> erit,</a:t>
            </a:r>
            <a:r>
              <a:rPr b="0" lang="fr-FR" sz="2800" spc="-1" strike="noStrike">
                <a:solidFill>
                  <a:srgbClr val="ffffff"/>
                </a:solidFill>
                <a:latin typeface="TW Cen MT"/>
                <a:ea typeface="DejaVu Sans"/>
              </a:rPr>
              <a:t> si dixero : </a:t>
            </a:r>
            <a:r>
              <a:rPr b="0" lang="fr-FR" sz="2800" spc="-1" strike="noStrike">
                <a:solidFill>
                  <a:srgbClr val="f4b183"/>
                </a:solidFill>
                <a:latin typeface="TW Cen MT"/>
                <a:ea typeface="DejaVu Sans"/>
              </a:rPr>
              <a:t>"Summum bonum est</a:t>
            </a:r>
            <a:r>
              <a:rPr b="0" lang="fr-FR" sz="2800" spc="-1" strike="noStrike">
                <a:solidFill>
                  <a:srgbClr val="806000"/>
                </a:solidFill>
                <a:latin typeface="TW Cen MT"/>
                <a:ea typeface="DejaVu Sans"/>
              </a:rPr>
              <a:t> animus fortuita despiciens,</a:t>
            </a:r>
            <a:r>
              <a:rPr b="0" lang="fr-FR" sz="2800" spc="-1" strike="noStrike">
                <a:solidFill>
                  <a:srgbClr val="ffffff"/>
                </a:solidFill>
                <a:latin typeface="TW Cen MT"/>
                <a:ea typeface="DejaVu Sans"/>
              </a:rPr>
              <a:t> </a:t>
            </a:r>
            <a:r>
              <a:rPr b="0" lang="fr-FR" sz="2800" spc="-1" strike="noStrike">
                <a:solidFill>
                  <a:srgbClr val="806000"/>
                </a:solidFill>
                <a:latin typeface="TW Cen MT"/>
                <a:ea typeface="DejaVu Sans"/>
              </a:rPr>
              <a:t>virtute laetus"</a:t>
            </a:r>
            <a:r>
              <a:rPr b="0" lang="fr-FR" sz="2800" spc="-1" strike="noStrike">
                <a:solidFill>
                  <a:srgbClr val="ffffff"/>
                </a:solidFill>
                <a:latin typeface="TW Cen MT"/>
                <a:ea typeface="DejaVu Sans"/>
              </a:rPr>
              <a:t> </a:t>
            </a:r>
            <a:r>
              <a:rPr b="0" lang="fr-FR" sz="2800" spc="-1" strike="noStrike">
                <a:solidFill>
                  <a:srgbClr val="4472c4"/>
                </a:solidFill>
                <a:latin typeface="TW Cen MT"/>
                <a:ea typeface="DejaVu Sans"/>
              </a:rPr>
              <a:t>aut "Invicta vis animi,</a:t>
            </a:r>
            <a:r>
              <a:rPr b="0" lang="fr-FR" sz="2800" spc="-1" strike="noStrike">
                <a:solidFill>
                  <a:srgbClr val="ffffff"/>
                </a:solidFill>
                <a:latin typeface="TW Cen MT"/>
                <a:ea typeface="DejaVu Sans"/>
              </a:rPr>
              <a:t> </a:t>
            </a:r>
            <a:r>
              <a:rPr b="0" lang="fr-FR" sz="2800" spc="-1" strike="noStrike">
                <a:solidFill>
                  <a:srgbClr val="7030a0"/>
                </a:solidFill>
                <a:latin typeface="TW Cen MT"/>
                <a:ea typeface="DejaVu Sans"/>
              </a:rPr>
              <a:t>perita rerum,</a:t>
            </a:r>
            <a:r>
              <a:rPr b="0" lang="fr-FR" sz="2800" spc="-1" strike="noStrike">
                <a:solidFill>
                  <a:srgbClr val="ffffff"/>
                </a:solidFill>
                <a:latin typeface="TW Cen MT"/>
                <a:ea typeface="DejaVu Sans"/>
              </a:rPr>
              <a:t> </a:t>
            </a:r>
            <a:r>
              <a:rPr b="0" lang="fr-FR" sz="2800" spc="-1" strike="noStrike">
                <a:solidFill>
                  <a:srgbClr val="00b0f0"/>
                </a:solidFill>
                <a:latin typeface="TW Cen MT"/>
                <a:ea typeface="DejaVu Sans"/>
              </a:rPr>
              <a:t>placida in actu </a:t>
            </a:r>
            <a:r>
              <a:rPr b="0" lang="fr-FR" sz="2800" spc="-1" strike="noStrike">
                <a:solidFill>
                  <a:srgbClr val="4f873d"/>
                </a:solidFill>
                <a:latin typeface="TW Cen MT"/>
                <a:ea typeface="DejaVu Sans"/>
              </a:rPr>
              <a:t>cum humanitate multa</a:t>
            </a:r>
            <a:r>
              <a:rPr b="0" lang="fr-FR" sz="2800" spc="-1" strike="noStrike">
                <a:solidFill>
                  <a:srgbClr val="ed7d31"/>
                </a:solidFill>
                <a:latin typeface="TW Cen MT"/>
                <a:ea typeface="DejaVu Sans"/>
              </a:rPr>
              <a:t> et conversantium cura".</a:t>
            </a:r>
            <a:endParaRPr b="0" lang="fr-FR" sz="2800" spc="-1" strike="noStrike">
              <a:latin typeface="Arial"/>
            </a:endParaRPr>
          </a:p>
        </p:txBody>
      </p:sp>
      <p:sp>
        <p:nvSpPr>
          <p:cNvPr id="364" name="CustomShape 3"/>
          <p:cNvSpPr/>
          <p:nvPr/>
        </p:nvSpPr>
        <p:spPr>
          <a:xfrm>
            <a:off x="6100200" y="1714320"/>
            <a:ext cx="5182200" cy="3683520"/>
          </a:xfrm>
          <a:prstGeom prst="rect">
            <a:avLst/>
          </a:prstGeom>
          <a:noFill/>
          <a:ln>
            <a:noFill/>
          </a:ln>
        </p:spPr>
        <p:style>
          <a:lnRef idx="0"/>
          <a:fillRef idx="0"/>
          <a:effectRef idx="0"/>
          <a:fontRef idx="minor"/>
        </p:style>
        <p:txBody>
          <a:bodyPr lIns="90000" rIns="90000" tIns="45000" bIns="45000">
            <a:normAutofit/>
          </a:bodyPr>
          <a:p>
            <a:pPr algn="just">
              <a:lnSpc>
                <a:spcPct val="90000"/>
              </a:lnSpc>
              <a:spcBef>
                <a:spcPts val="1001"/>
              </a:spcBef>
            </a:pPr>
            <a:r>
              <a:rPr b="0" lang="fr-FR" sz="2400" spc="-1" strike="noStrike">
                <a:solidFill>
                  <a:srgbClr val="ff0000"/>
                </a:solidFill>
                <a:latin typeface="Rockwell"/>
                <a:ea typeface="DejaVu Sans"/>
              </a:rPr>
              <a:t>Aussi</a:t>
            </a:r>
            <a:r>
              <a:rPr b="0" lang="fr-FR" sz="2400" spc="-1" strike="noStrike">
                <a:solidFill>
                  <a:srgbClr val="000000"/>
                </a:solidFill>
                <a:latin typeface="Rockwell"/>
                <a:ea typeface="DejaVu Sans"/>
              </a:rPr>
              <a:t> </a:t>
            </a:r>
            <a:r>
              <a:rPr b="0" lang="fr-FR" sz="2400" spc="-1" strike="noStrike">
                <a:solidFill>
                  <a:srgbClr val="70ad47"/>
                </a:solidFill>
                <a:latin typeface="Rockwell"/>
                <a:ea typeface="DejaVu Sans"/>
              </a:rPr>
              <a:t>cela</a:t>
            </a:r>
            <a:r>
              <a:rPr b="0" lang="fr-FR" sz="2400" spc="-1" strike="noStrike">
                <a:solidFill>
                  <a:srgbClr val="000000"/>
                </a:solidFill>
                <a:latin typeface="Rockwell"/>
                <a:ea typeface="DejaVu Sans"/>
              </a:rPr>
              <a:t> </a:t>
            </a:r>
            <a:r>
              <a:rPr b="0" lang="fr-FR" sz="2400" spc="-1" strike="noStrike">
                <a:solidFill>
                  <a:srgbClr val="2f5597"/>
                </a:solidFill>
                <a:latin typeface="Rockwell"/>
                <a:ea typeface="DejaVu Sans"/>
              </a:rPr>
              <a:t>reviendra</a:t>
            </a:r>
            <a:r>
              <a:rPr b="0" lang="fr-FR" sz="2400" spc="-1" strike="noStrike">
                <a:solidFill>
                  <a:srgbClr val="000000"/>
                </a:solidFill>
                <a:latin typeface="Rockwell"/>
                <a:ea typeface="DejaVu Sans"/>
              </a:rPr>
              <a:t> </a:t>
            </a:r>
            <a:r>
              <a:rPr b="0" lang="fr-FR" sz="2400" spc="-1" strike="noStrike">
                <a:solidFill>
                  <a:srgbClr val="70ad47"/>
                </a:solidFill>
                <a:latin typeface="Rockwell"/>
                <a:ea typeface="DejaVu Sans"/>
              </a:rPr>
              <a:t>au même</a:t>
            </a:r>
            <a:r>
              <a:rPr b="0" lang="fr-FR" sz="2400" spc="-1" strike="noStrike">
                <a:solidFill>
                  <a:srgbClr val="000000"/>
                </a:solidFill>
                <a:latin typeface="Rockwell"/>
                <a:ea typeface="DejaVu Sans"/>
              </a:rPr>
              <a:t> </a:t>
            </a:r>
            <a:r>
              <a:rPr b="0" lang="fr-FR" sz="2400" spc="-1" strike="noStrike">
                <a:solidFill>
                  <a:srgbClr val="ffffff"/>
                </a:solidFill>
                <a:latin typeface="Rockwell"/>
                <a:ea typeface="DejaVu Sans"/>
              </a:rPr>
              <a:t>que je dise : </a:t>
            </a:r>
            <a:r>
              <a:rPr b="0" lang="fr-FR" sz="2400" spc="-1" strike="noStrike">
                <a:solidFill>
                  <a:srgbClr val="f4b183"/>
                </a:solidFill>
                <a:latin typeface="Rockwell"/>
                <a:ea typeface="DejaVu Sans"/>
              </a:rPr>
              <a:t>"Le souverain bien, c'est</a:t>
            </a:r>
            <a:r>
              <a:rPr b="0" lang="fr-FR" sz="2400" spc="-1" strike="noStrike">
                <a:solidFill>
                  <a:srgbClr val="000000"/>
                </a:solidFill>
                <a:latin typeface="Rockwell"/>
                <a:ea typeface="DejaVu Sans"/>
              </a:rPr>
              <a:t> </a:t>
            </a:r>
            <a:r>
              <a:rPr b="0" lang="fr-FR" sz="2400" spc="-1" strike="noStrike">
                <a:solidFill>
                  <a:srgbClr val="806000"/>
                </a:solidFill>
                <a:latin typeface="Rockwell"/>
                <a:ea typeface="DejaVu Sans"/>
              </a:rPr>
              <a:t>l'âme qui méprise les coups de la fortune</a:t>
            </a:r>
            <a:r>
              <a:rPr b="0" lang="fr-FR" sz="2400" spc="-1" strike="noStrike">
                <a:solidFill>
                  <a:srgbClr val="000000"/>
                </a:solidFill>
                <a:latin typeface="Rockwell"/>
                <a:ea typeface="DejaVu Sans"/>
              </a:rPr>
              <a:t> </a:t>
            </a:r>
            <a:r>
              <a:rPr b="0" lang="fr-FR" sz="2400" spc="-1" strike="noStrike">
                <a:solidFill>
                  <a:srgbClr val="806000"/>
                </a:solidFill>
                <a:latin typeface="Rockwell"/>
                <a:ea typeface="DejaVu Sans"/>
              </a:rPr>
              <a:t>et se plaît dans la vertu"</a:t>
            </a:r>
            <a:r>
              <a:rPr b="0" lang="fr-FR" sz="2400" spc="-1" strike="noStrike">
                <a:solidFill>
                  <a:srgbClr val="000000"/>
                </a:solidFill>
                <a:latin typeface="Rockwell"/>
                <a:ea typeface="DejaVu Sans"/>
              </a:rPr>
              <a:t> </a:t>
            </a:r>
            <a:r>
              <a:rPr b="0" lang="fr-FR" sz="2400" spc="-1" strike="noStrike">
                <a:solidFill>
                  <a:srgbClr val="4472c4"/>
                </a:solidFill>
                <a:latin typeface="Rockwell"/>
                <a:ea typeface="DejaVu Sans"/>
              </a:rPr>
              <a:t>ou "une force d'âme invincible,</a:t>
            </a:r>
            <a:r>
              <a:rPr b="0" lang="fr-FR" sz="2400" spc="-1" strike="noStrike">
                <a:solidFill>
                  <a:srgbClr val="000000"/>
                </a:solidFill>
                <a:latin typeface="Rockwell"/>
                <a:ea typeface="DejaVu Sans"/>
              </a:rPr>
              <a:t> </a:t>
            </a:r>
            <a:r>
              <a:rPr b="0" lang="fr-FR" sz="2400" spc="-1" strike="noStrike">
                <a:solidFill>
                  <a:srgbClr val="7030a0"/>
                </a:solidFill>
                <a:latin typeface="Rockwell"/>
                <a:ea typeface="DejaVu Sans"/>
              </a:rPr>
              <a:t>expérimentée,</a:t>
            </a:r>
            <a:r>
              <a:rPr b="0" lang="fr-FR" sz="2400" spc="-1" strike="noStrike">
                <a:solidFill>
                  <a:srgbClr val="000000"/>
                </a:solidFill>
                <a:latin typeface="Rockwell"/>
                <a:ea typeface="DejaVu Sans"/>
              </a:rPr>
              <a:t> </a:t>
            </a:r>
            <a:r>
              <a:rPr b="0" lang="fr-FR" sz="2400" spc="-1" strike="noStrike">
                <a:solidFill>
                  <a:srgbClr val="00b0f0"/>
                </a:solidFill>
                <a:latin typeface="Rockwell"/>
                <a:ea typeface="DejaVu Sans"/>
              </a:rPr>
              <a:t>calme dans l'action,</a:t>
            </a:r>
            <a:r>
              <a:rPr b="0" lang="fr-FR" sz="2400" spc="-1" strike="noStrike">
                <a:solidFill>
                  <a:srgbClr val="000000"/>
                </a:solidFill>
                <a:latin typeface="Rockwell"/>
                <a:ea typeface="DejaVu Sans"/>
              </a:rPr>
              <a:t> </a:t>
            </a:r>
            <a:r>
              <a:rPr b="0" lang="fr-FR" sz="2400" spc="-1" strike="noStrike">
                <a:solidFill>
                  <a:srgbClr val="4f873d"/>
                </a:solidFill>
                <a:latin typeface="Rockwell"/>
                <a:ea typeface="DejaVu Sans"/>
              </a:rPr>
              <a:t>jointe à une grande humanité</a:t>
            </a:r>
            <a:r>
              <a:rPr b="0" lang="fr-FR" sz="2400" spc="-1" strike="noStrike">
                <a:solidFill>
                  <a:srgbClr val="000000"/>
                </a:solidFill>
                <a:latin typeface="Rockwell"/>
                <a:ea typeface="DejaVu Sans"/>
              </a:rPr>
              <a:t> </a:t>
            </a:r>
            <a:r>
              <a:rPr b="0" lang="fr-FR" sz="2400" spc="-1" strike="noStrike">
                <a:solidFill>
                  <a:srgbClr val="ed7d31"/>
                </a:solidFill>
                <a:latin typeface="Rockwell"/>
                <a:ea typeface="DejaVu Sans"/>
              </a:rPr>
              <a:t>et d'attention pour ses proches".</a:t>
            </a:r>
            <a:endParaRPr b="0" lang="fr-FR" sz="2400" spc="-1" strike="noStrike">
              <a:latin typeface="Arial"/>
            </a:endParaRPr>
          </a:p>
          <a:p>
            <a:pPr>
              <a:lnSpc>
                <a:spcPct val="90000"/>
              </a:lnSpc>
              <a:spcBef>
                <a:spcPts val="1001"/>
              </a:spcBef>
            </a:pPr>
            <a:endParaRPr b="0" lang="fr-FR" sz="2400" spc="-1" strike="noStrike">
              <a:latin typeface="Arial"/>
            </a:endParaRPr>
          </a:p>
        </p:txBody>
      </p:sp>
      <p:sp>
        <p:nvSpPr>
          <p:cNvPr id="365" name="CustomShape 4"/>
          <p:cNvSpPr/>
          <p:nvPr/>
        </p:nvSpPr>
        <p:spPr>
          <a:xfrm>
            <a:off x="4038480" y="6356520"/>
            <a:ext cx="4113720" cy="36396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ea typeface="DejaVu Sans"/>
              </a:rPr>
              <a:t>Une section du De vita beata</a:t>
            </a:r>
            <a:endParaRPr b="0" lang="fr-FR" sz="1200" spc="-1" strike="noStrike">
              <a:latin typeface="Arial"/>
            </a:endParaRPr>
          </a:p>
        </p:txBody>
      </p:sp>
      <p:sp>
        <p:nvSpPr>
          <p:cNvPr id="366" name="CustomShape 5"/>
          <p:cNvSpPr/>
          <p:nvPr/>
        </p:nvSpPr>
        <p:spPr>
          <a:xfrm>
            <a:off x="8610480" y="6356520"/>
            <a:ext cx="2742120" cy="363960"/>
          </a:xfrm>
          <a:prstGeom prst="rect">
            <a:avLst/>
          </a:prstGeom>
          <a:noFill/>
          <a:ln>
            <a:noFill/>
          </a:ln>
        </p:spPr>
        <p:style>
          <a:lnRef idx="0"/>
          <a:fillRef idx="0"/>
          <a:effectRef idx="0"/>
          <a:fontRef idx="minor"/>
        </p:style>
        <p:txBody>
          <a:bodyPr lIns="90000" rIns="90000" tIns="45000" bIns="45000" anchor="ctr"/>
          <a:p>
            <a:pPr algn="r">
              <a:lnSpc>
                <a:spcPct val="100000"/>
              </a:lnSpc>
            </a:pPr>
            <a:fld id="{EC14EF8A-BE66-422E-84E4-FBCB89A2F4BC}" type="slidenum">
              <a:rPr b="0" lang="fr-FR" sz="1200" spc="-1" strike="noStrike">
                <a:solidFill>
                  <a:srgbClr val="8b8b8b"/>
                </a:solidFill>
                <a:latin typeface="Calibri"/>
                <a:ea typeface="DejaVu Sans"/>
              </a:rPr>
              <a:t>24</a:t>
            </a:fld>
            <a:endParaRPr b="0" lang="fr-FR" sz="1200" spc="-1" strike="noStrike">
              <a:latin typeface="Arial"/>
            </a:endParaRPr>
          </a:p>
        </p:txBody>
      </p:sp>
      <p:sp>
        <p:nvSpPr>
          <p:cNvPr id="367" name="CustomShape 6"/>
          <p:cNvSpPr/>
          <p:nvPr/>
        </p:nvSpPr>
        <p:spPr>
          <a:xfrm>
            <a:off x="4402440" y="4801320"/>
            <a:ext cx="3701520" cy="1565280"/>
          </a:xfrm>
          <a:prstGeom prst="ellipse">
            <a:avLst/>
          </a:prstGeom>
          <a:solidFill>
            <a:schemeClr val="accent4">
              <a:lumMod val="60000"/>
              <a:lumOff val="40000"/>
            </a:schemeClr>
          </a:solidFill>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fr-FR" sz="1800" spc="-1" strike="noStrike">
                <a:solidFill>
                  <a:srgbClr val="ff0000"/>
                </a:solidFill>
                <a:latin typeface="Calibri"/>
                <a:ea typeface="DejaVu Sans"/>
              </a:rPr>
              <a:t>2e ablatif complété par un génitif pluriel (participe présent substantivable)</a:t>
            </a:r>
            <a:endParaRPr b="0" lang="fr-FR" sz="1800" spc="-1" strike="noStrike">
              <a:latin typeface="Arial"/>
            </a:endParaRPr>
          </a:p>
        </p:txBody>
      </p:sp>
    </p:spTree>
  </p:cSld>
  <mc:AlternateContent>
    <mc:Choice Requires="p14">
      <p:transition spd="slow" p14:dur="2000"/>
    </mc:Choice>
    <mc:Fallback>
      <p:transition spd="slow"/>
    </mc:Fallback>
  </mc:AlternateContent>
  <p:timing>
    <p:tnLst>
      <p:par>
        <p:cTn id="47" dur="indefinite" restart="never" nodeType="tmRoot">
          <p:childTnLst>
            <p:seq>
              <p:cTn id="48"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04" name="CustomShape 1"/>
          <p:cNvSpPr/>
          <p:nvPr/>
        </p:nvSpPr>
        <p:spPr>
          <a:xfrm rot="16200000">
            <a:off x="800280" y="1492560"/>
            <a:ext cx="3332520" cy="3498120"/>
          </a:xfrm>
          <a:prstGeom prst="downArrow">
            <a:avLst>
              <a:gd name="adj1" fmla="val 100000"/>
              <a:gd name="adj2" fmla="val 15788"/>
            </a:avLst>
          </a:prstGeom>
          <a:solidFill>
            <a:srgbClr val="404040"/>
          </a:solidFill>
          <a:ln w="54000">
            <a:noFill/>
          </a:ln>
        </p:spPr>
        <p:style>
          <a:lnRef idx="2">
            <a:schemeClr val="accent1">
              <a:shade val="50000"/>
            </a:schemeClr>
          </a:lnRef>
          <a:fillRef idx="1">
            <a:schemeClr val="accent1"/>
          </a:fillRef>
          <a:effectRef idx="0">
            <a:schemeClr val="accent1"/>
          </a:effectRef>
          <a:fontRef idx="minor"/>
        </p:style>
      </p:sp>
      <p:sp>
        <p:nvSpPr>
          <p:cNvPr id="205" name="CustomShape 2"/>
          <p:cNvSpPr/>
          <p:nvPr/>
        </p:nvSpPr>
        <p:spPr>
          <a:xfrm>
            <a:off x="4222800" y="54000"/>
            <a:ext cx="7463520" cy="3609000"/>
          </a:xfrm>
          <a:prstGeom prst="roundRect">
            <a:avLst>
              <a:gd name="adj" fmla="val 16667"/>
            </a:avLst>
          </a:prstGeom>
          <a:ln>
            <a:solidFill>
              <a:schemeClr val="accent4">
                <a:lumMod val="40000"/>
                <a:lumOff val="60000"/>
              </a:schemeClr>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p>
            <a:pPr marL="228600" indent="-227520" algn="just">
              <a:lnSpc>
                <a:spcPct val="90000"/>
              </a:lnSpc>
              <a:spcBef>
                <a:spcPts val="1001"/>
              </a:spcBef>
            </a:pPr>
            <a:r>
              <a:rPr b="0" lang="fr-FR" sz="2800" spc="-1" strike="noStrike">
                <a:solidFill>
                  <a:srgbClr val="ffffff"/>
                </a:solidFill>
                <a:latin typeface="Calibri"/>
                <a:ea typeface="DejaVu Sans"/>
              </a:rPr>
              <a:t>  </a:t>
            </a:r>
            <a:r>
              <a:rPr b="0" lang="fr-FR" sz="2800" spc="-1" strike="noStrike">
                <a:solidFill>
                  <a:srgbClr val="ffffff"/>
                </a:solidFill>
                <a:latin typeface="Calibri"/>
                <a:ea typeface="Calibri"/>
              </a:rPr>
              <a:t> </a:t>
            </a:r>
            <a:r>
              <a:rPr b="0" lang="fr-FR" sz="2400" spc="-1" strike="noStrike">
                <a:solidFill>
                  <a:srgbClr val="ffffff"/>
                </a:solidFill>
                <a:latin typeface="TW Cen MT"/>
                <a:ea typeface="Calibri"/>
              </a:rPr>
              <a:t>Idem itaque erit, si dixero "Summum bonum est animus </a:t>
            </a:r>
            <a:r>
              <a:rPr b="0" lang="fr-FR" sz="2400" spc="-1" strike="noStrike">
                <a:solidFill>
                  <a:srgbClr val="00b050"/>
                </a:solidFill>
                <a:latin typeface="TW Cen MT"/>
                <a:ea typeface="Calibri"/>
              </a:rPr>
              <a:t>fortuita despiciens</a:t>
            </a:r>
            <a:r>
              <a:rPr b="0" lang="fr-FR" sz="2400" spc="-1" strike="noStrike">
                <a:solidFill>
                  <a:srgbClr val="ffffff"/>
                </a:solidFill>
                <a:latin typeface="TW Cen MT"/>
                <a:ea typeface="Calibri"/>
              </a:rPr>
              <a:t>, virtute laetus" aut "Invicta vis animi, perita rerum, placida in actu </a:t>
            </a:r>
            <a:r>
              <a:rPr b="0" lang="fr-FR" sz="2400" spc="-1" strike="noStrike">
                <a:solidFill>
                  <a:srgbClr val="c55a11"/>
                </a:solidFill>
                <a:latin typeface="TW Cen MT"/>
                <a:ea typeface="Calibri"/>
              </a:rPr>
              <a:t>cum humanitate</a:t>
            </a:r>
            <a:r>
              <a:rPr b="0" lang="fr-FR" sz="2400" spc="-1" strike="noStrike">
                <a:solidFill>
                  <a:srgbClr val="ffffff"/>
                </a:solidFill>
                <a:latin typeface="TW Cen MT"/>
                <a:ea typeface="Calibri"/>
              </a:rPr>
              <a:t> multa et </a:t>
            </a:r>
            <a:r>
              <a:rPr b="0" lang="fr-FR" sz="2400" spc="-1" strike="noStrike">
                <a:solidFill>
                  <a:srgbClr val="ff3399"/>
                </a:solidFill>
                <a:latin typeface="TW Cen MT"/>
                <a:ea typeface="Calibri"/>
              </a:rPr>
              <a:t>conversantium</a:t>
            </a:r>
            <a:r>
              <a:rPr b="0" lang="fr-FR" sz="2400" spc="-1" strike="noStrike">
                <a:solidFill>
                  <a:srgbClr val="ffffff"/>
                </a:solidFill>
                <a:latin typeface="TW Cen MT"/>
                <a:ea typeface="Calibri"/>
              </a:rPr>
              <a:t> cura". Licet et ita finire, ut beatum dicamus hominem eum cui nullum bonum malumque sit nisi bonus malusque animus, honesti cultorem, virtute contentum, </a:t>
            </a:r>
            <a:r>
              <a:rPr b="0" lang="fr-FR" sz="2400" spc="-1" strike="noStrike">
                <a:solidFill>
                  <a:srgbClr val="43424e"/>
                </a:solidFill>
                <a:latin typeface="TW Cen MT"/>
                <a:ea typeface="Calibri"/>
              </a:rPr>
              <a:t>quem nec extollant fortuita nec frangant</a:t>
            </a:r>
            <a:r>
              <a:rPr b="0" lang="fr-FR" sz="2400" spc="-1" strike="noStrike">
                <a:solidFill>
                  <a:srgbClr val="ffffff"/>
                </a:solidFill>
                <a:latin typeface="TW Cen MT"/>
                <a:ea typeface="Calibri"/>
              </a:rPr>
              <a:t>, qui nullum majus bonum eo quod sibi ipse dare potest noverit, cui vera voluptas erit voluptatum contemptio.</a:t>
            </a:r>
            <a:endParaRPr b="0" lang="fr-FR" sz="2400" spc="-1" strike="noStrike">
              <a:latin typeface="Arial"/>
            </a:endParaRPr>
          </a:p>
        </p:txBody>
      </p:sp>
      <p:sp>
        <p:nvSpPr>
          <p:cNvPr id="206" name="CustomShape 3"/>
          <p:cNvSpPr/>
          <p:nvPr/>
        </p:nvSpPr>
        <p:spPr>
          <a:xfrm>
            <a:off x="1028880" y="1967400"/>
            <a:ext cx="2628000" cy="2546280"/>
          </a:xfrm>
          <a:prstGeom prst="rect">
            <a:avLst/>
          </a:prstGeom>
          <a:noFill/>
          <a:ln>
            <a:noFill/>
          </a:ln>
        </p:spPr>
        <p:style>
          <a:lnRef idx="0"/>
          <a:fillRef idx="0"/>
          <a:effectRef idx="0"/>
          <a:fontRef idx="minor"/>
        </p:style>
        <p:txBody>
          <a:bodyPr lIns="90000" rIns="90000" tIns="45000" bIns="45000" anchor="ctr">
            <a:normAutofit/>
          </a:bodyPr>
          <a:p>
            <a:pPr algn="ctr">
              <a:lnSpc>
                <a:spcPct val="90000"/>
              </a:lnSpc>
            </a:pPr>
            <a:r>
              <a:rPr b="0" lang="fr-FR" sz="3600" spc="-1" strike="noStrike">
                <a:solidFill>
                  <a:srgbClr val="f4b183"/>
                </a:solidFill>
                <a:latin typeface="Calibri Light"/>
                <a:ea typeface="DejaVu Sans"/>
              </a:rPr>
              <a:t>Le texte (§2)</a:t>
            </a:r>
            <a:endParaRPr b="0" lang="fr-FR" sz="3600" spc="-1" strike="noStrike">
              <a:latin typeface="Arial"/>
            </a:endParaRPr>
          </a:p>
        </p:txBody>
      </p:sp>
      <p:sp>
        <p:nvSpPr>
          <p:cNvPr id="207" name="CustomShape 4"/>
          <p:cNvSpPr/>
          <p:nvPr/>
        </p:nvSpPr>
        <p:spPr>
          <a:xfrm>
            <a:off x="4394160" y="3730680"/>
            <a:ext cx="6768000" cy="2634120"/>
          </a:xfrm>
          <a:prstGeom prst="rect">
            <a:avLst/>
          </a:prstGeom>
          <a:solidFill>
            <a:srgbClr val="dbdbdb"/>
          </a:solidFill>
          <a:ln>
            <a:noFill/>
          </a:ln>
        </p:spPr>
        <p:style>
          <a:lnRef idx="0"/>
          <a:fillRef idx="0"/>
          <a:effectRef idx="0"/>
          <a:fontRef idx="minor"/>
        </p:style>
        <p:txBody>
          <a:bodyPr lIns="90000" rIns="90000" tIns="45000" bIns="45000">
            <a:normAutofit fontScale="88000"/>
          </a:bodyPr>
          <a:p>
            <a:pPr algn="just">
              <a:lnSpc>
                <a:spcPct val="90000"/>
              </a:lnSpc>
              <a:spcBef>
                <a:spcPts val="1001"/>
              </a:spcBef>
            </a:pPr>
            <a:r>
              <a:rPr b="0" lang="fr-FR" sz="2000" spc="-1" strike="noStrike">
                <a:solidFill>
                  <a:srgbClr val="843c0b"/>
                </a:solidFill>
                <a:latin typeface="Corbel"/>
                <a:ea typeface="DejaVu Sans"/>
              </a:rPr>
              <a:t>Ainsi il en ira de même si je dis </a:t>
            </a:r>
            <a:r>
              <a:rPr b="0" lang="fr-FR" sz="2000" spc="-1" strike="noStrike">
                <a:solidFill>
                  <a:srgbClr val="843c0b"/>
                </a:solidFill>
                <a:latin typeface="Corbel"/>
                <a:ea typeface="Calibri"/>
              </a:rPr>
              <a:t>: « Le souverain bien est une âme </a:t>
            </a:r>
            <a:r>
              <a:rPr b="0" lang="fr-FR" sz="2000" spc="-1" strike="noStrike">
                <a:solidFill>
                  <a:srgbClr val="00b050"/>
                </a:solidFill>
                <a:latin typeface="Corbel"/>
                <a:ea typeface="Calibri"/>
              </a:rPr>
              <a:t>qui méprise le hasard </a:t>
            </a:r>
            <a:r>
              <a:rPr b="0" lang="fr-FR" sz="2000" spc="-1" strike="noStrike">
                <a:solidFill>
                  <a:srgbClr val="843c0b"/>
                </a:solidFill>
                <a:latin typeface="Corbel"/>
                <a:ea typeface="Calibri"/>
              </a:rPr>
              <a:t>et dont la vertu fait la joie ; ou « Elle est une invincible force d’âme, appuyée sur la connaissance des choses, calme dans l’action</a:t>
            </a:r>
            <a:r>
              <a:rPr b="0" lang="fr-FR" sz="2000" spc="-1" strike="noStrike">
                <a:solidFill>
                  <a:srgbClr val="c55a11"/>
                </a:solidFill>
                <a:latin typeface="Corbel"/>
                <a:ea typeface="Calibri"/>
              </a:rPr>
              <a:t>, accompagnée de bienveillance</a:t>
            </a:r>
            <a:r>
              <a:rPr b="0" lang="fr-FR" sz="2000" spc="-1" strike="noStrike">
                <a:solidFill>
                  <a:srgbClr val="843c0b"/>
                </a:solidFill>
                <a:latin typeface="Corbel"/>
                <a:ea typeface="Calibri"/>
              </a:rPr>
              <a:t> pour les hommes en général et de soins </a:t>
            </a:r>
            <a:r>
              <a:rPr b="0" lang="fr-FR" sz="2000" spc="-1" strike="noStrike">
                <a:solidFill>
                  <a:srgbClr val="ff3399"/>
                </a:solidFill>
                <a:latin typeface="Corbel"/>
                <a:ea typeface="Calibri"/>
              </a:rPr>
              <a:t>pour notre entourage</a:t>
            </a:r>
            <a:r>
              <a:rPr b="0" lang="fr-FR" sz="2000" spc="-1" strike="noStrike">
                <a:solidFill>
                  <a:srgbClr val="843c0b"/>
                </a:solidFill>
                <a:latin typeface="Corbel"/>
                <a:ea typeface="Calibri"/>
              </a:rPr>
              <a:t>. Il me plaît encore de le décrire, en disant que l’homme heureux est celui pour lequel il n’existe d’autre bien, ni d’autre mal, qu’une âme, ou bonne, ou mauvaise, celui qui pratique l’honnête, qui se renferme dans la vertu, </a:t>
            </a:r>
            <a:r>
              <a:rPr b="0" lang="fr-FR" sz="2000" spc="-1" strike="noStrike">
                <a:solidFill>
                  <a:srgbClr val="43424e"/>
                </a:solidFill>
                <a:latin typeface="Corbel"/>
                <a:ea typeface="Calibri"/>
              </a:rPr>
              <a:t>que le hasard ne saurait ni élever ni abattre</a:t>
            </a:r>
            <a:r>
              <a:rPr b="0" lang="fr-FR" sz="2000" spc="-1" strike="noStrike">
                <a:solidFill>
                  <a:srgbClr val="843c0b"/>
                </a:solidFill>
                <a:latin typeface="Corbel"/>
                <a:ea typeface="Calibri"/>
              </a:rPr>
              <a:t>, qui ne connaît pas de plus grand bien que le bien qu’il peut se donner lui-même, l’homme pour lequel le vrai plaisir sera le mépris des plaisirs.</a:t>
            </a:r>
            <a:endParaRPr b="0" lang="fr-FR" sz="2000" spc="-1" strike="noStrike">
              <a:latin typeface="Arial"/>
            </a:endParaRPr>
          </a:p>
        </p:txBody>
      </p:sp>
      <p:sp>
        <p:nvSpPr>
          <p:cNvPr id="208" name="CustomShape 5"/>
          <p:cNvSpPr/>
          <p:nvPr/>
        </p:nvSpPr>
        <p:spPr>
          <a:xfrm>
            <a:off x="1028880" y="6356520"/>
            <a:ext cx="6209280" cy="363960"/>
          </a:xfrm>
          <a:prstGeom prst="rect">
            <a:avLst/>
          </a:prstGeom>
          <a:noFill/>
          <a:ln>
            <a:noFill/>
          </a:ln>
        </p:spPr>
        <p:style>
          <a:lnRef idx="0"/>
          <a:fillRef idx="0"/>
          <a:effectRef idx="0"/>
          <a:fontRef idx="minor"/>
        </p:style>
        <p:txBody>
          <a:bodyPr lIns="90000" rIns="90000" tIns="45000" bIns="45000" anchor="ctr">
            <a:normAutofit/>
          </a:bodyPr>
          <a:p>
            <a:pPr>
              <a:lnSpc>
                <a:spcPct val="100000"/>
              </a:lnSpc>
              <a:spcAft>
                <a:spcPts val="601"/>
              </a:spcAft>
            </a:pPr>
            <a:r>
              <a:rPr b="0" lang="fr-FR" sz="1200" spc="-1" strike="noStrike">
                <a:solidFill>
                  <a:srgbClr val="000000"/>
                </a:solidFill>
                <a:latin typeface="Calibri"/>
                <a:ea typeface="DejaVu Sans"/>
              </a:rPr>
              <a:t>Une section du De vita beata</a:t>
            </a:r>
            <a:endParaRPr b="0" lang="fr-FR" sz="1200" spc="-1" strike="noStrike">
              <a:latin typeface="Arial"/>
            </a:endParaRPr>
          </a:p>
        </p:txBody>
      </p:sp>
      <p:sp>
        <p:nvSpPr>
          <p:cNvPr id="209" name="CustomShape 6"/>
          <p:cNvSpPr/>
          <p:nvPr/>
        </p:nvSpPr>
        <p:spPr>
          <a:xfrm>
            <a:off x="11034360" y="6356520"/>
            <a:ext cx="513360" cy="363960"/>
          </a:xfrm>
          <a:prstGeom prst="rect">
            <a:avLst/>
          </a:prstGeom>
          <a:noFill/>
          <a:ln>
            <a:noFill/>
          </a:ln>
        </p:spPr>
        <p:style>
          <a:lnRef idx="0"/>
          <a:fillRef idx="0"/>
          <a:effectRef idx="0"/>
          <a:fontRef idx="minor"/>
        </p:style>
        <p:txBody>
          <a:bodyPr lIns="90000" rIns="90000" tIns="45000" bIns="45000" anchor="ctr">
            <a:normAutofit/>
          </a:bodyPr>
          <a:p>
            <a:pPr algn="r">
              <a:lnSpc>
                <a:spcPct val="100000"/>
              </a:lnSpc>
              <a:spcAft>
                <a:spcPts val="601"/>
              </a:spcAft>
            </a:pPr>
            <a:fld id="{97C9AE7B-B1D7-4C20-B88E-BDD751DA3573}" type="slidenum">
              <a:rPr b="0" lang="fr-FR" sz="1200" spc="-1" strike="noStrike">
                <a:solidFill>
                  <a:srgbClr val="000000"/>
                </a:solidFill>
                <a:latin typeface="Calibri"/>
                <a:ea typeface="DejaVu Sans"/>
              </a:rPr>
              <a:t>3</a:t>
            </a:fld>
            <a:endParaRPr b="0" lang="fr-FR" sz="1200" spc="-1" strike="noStrike">
              <a:latin typeface="Arial"/>
            </a:endParaRPr>
          </a:p>
        </p:txBody>
      </p:sp>
    </p:spTree>
  </p:cSld>
  <p:transition spd="slow">
    <p:fade/>
  </p:transition>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10" name="CustomShape 1"/>
          <p:cNvSpPr/>
          <p:nvPr/>
        </p:nvSpPr>
        <p:spPr>
          <a:xfrm rot="16200000">
            <a:off x="800280" y="1492560"/>
            <a:ext cx="3332520" cy="3498120"/>
          </a:xfrm>
          <a:prstGeom prst="downArrow">
            <a:avLst>
              <a:gd name="adj1" fmla="val 100000"/>
              <a:gd name="adj2" fmla="val 15788"/>
            </a:avLst>
          </a:prstGeom>
          <a:solidFill>
            <a:srgbClr val="404040"/>
          </a:solidFill>
          <a:ln w="54000">
            <a:noFill/>
          </a:ln>
        </p:spPr>
        <p:style>
          <a:lnRef idx="2">
            <a:schemeClr val="accent1">
              <a:shade val="50000"/>
            </a:schemeClr>
          </a:lnRef>
          <a:fillRef idx="1">
            <a:schemeClr val="accent1"/>
          </a:fillRef>
          <a:effectRef idx="0">
            <a:schemeClr val="accent1"/>
          </a:effectRef>
          <a:fontRef idx="minor"/>
        </p:style>
      </p:sp>
      <p:sp>
        <p:nvSpPr>
          <p:cNvPr id="211" name="CustomShape 2"/>
          <p:cNvSpPr/>
          <p:nvPr/>
        </p:nvSpPr>
        <p:spPr>
          <a:xfrm>
            <a:off x="4222800" y="54000"/>
            <a:ext cx="7463520" cy="3609000"/>
          </a:xfrm>
          <a:prstGeom prst="roundRect">
            <a:avLst>
              <a:gd name="adj" fmla="val 16667"/>
            </a:avLst>
          </a:prstGeom>
          <a:ln>
            <a:solidFill>
              <a:schemeClr val="accent4">
                <a:lumMod val="40000"/>
                <a:lumOff val="60000"/>
              </a:schemeClr>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p>
            <a:pPr marL="228600" indent="-227520" algn="just">
              <a:lnSpc>
                <a:spcPct val="90000"/>
              </a:lnSpc>
              <a:spcBef>
                <a:spcPts val="1001"/>
              </a:spcBef>
            </a:pPr>
            <a:r>
              <a:rPr b="0" lang="fr-FR" sz="2800" spc="-1" strike="noStrike">
                <a:solidFill>
                  <a:srgbClr val="ffffff"/>
                </a:solidFill>
                <a:latin typeface="Calibri"/>
                <a:ea typeface="DejaVu Sans"/>
              </a:rPr>
              <a:t> </a:t>
            </a:r>
            <a:r>
              <a:rPr b="0" lang="fr-FR" sz="2400" spc="-1" strike="noStrike">
                <a:solidFill>
                  <a:srgbClr val="ffffff"/>
                </a:solidFill>
                <a:latin typeface="TW Cen MT"/>
                <a:ea typeface="DejaVu Sans"/>
              </a:rPr>
              <a:t> </a:t>
            </a:r>
            <a:r>
              <a:rPr b="0" lang="fr-FR" sz="2400" spc="-1" strike="noStrike">
                <a:solidFill>
                  <a:srgbClr val="ffffff"/>
                </a:solidFill>
                <a:latin typeface="TW Cen MT"/>
                <a:ea typeface="Calibri"/>
              </a:rPr>
              <a:t>Licet, </a:t>
            </a:r>
            <a:r>
              <a:rPr b="0" lang="fr-FR" sz="2400" spc="-1" strike="noStrike">
                <a:solidFill>
                  <a:srgbClr val="ff3399"/>
                </a:solidFill>
                <a:latin typeface="TW Cen MT"/>
                <a:ea typeface="Calibri"/>
              </a:rPr>
              <a:t>si evagari velis</a:t>
            </a:r>
            <a:r>
              <a:rPr b="0" lang="fr-FR" sz="2400" spc="-1" strike="noStrike">
                <a:solidFill>
                  <a:srgbClr val="ffffff"/>
                </a:solidFill>
                <a:latin typeface="TW Cen MT"/>
                <a:ea typeface="Calibri"/>
              </a:rPr>
              <a:t>, idem in aliam atque aliam faciem salua et integra potestate transferre ; quid enim </a:t>
            </a:r>
            <a:r>
              <a:rPr b="0" lang="fr-FR" sz="2400" spc="-1" strike="noStrike">
                <a:solidFill>
                  <a:srgbClr val="43424e"/>
                </a:solidFill>
                <a:latin typeface="TW Cen MT"/>
                <a:ea typeface="Calibri"/>
              </a:rPr>
              <a:t>prohibet</a:t>
            </a:r>
            <a:r>
              <a:rPr b="0" lang="fr-FR" sz="2400" spc="-1" strike="noStrike">
                <a:solidFill>
                  <a:srgbClr val="ffffff"/>
                </a:solidFill>
                <a:latin typeface="TW Cen MT"/>
                <a:ea typeface="Calibri"/>
              </a:rPr>
              <a:t> nos beatam vitam dicere liberum animum et erectum et interritum ac stabilem, </a:t>
            </a:r>
            <a:r>
              <a:rPr b="0" lang="fr-FR" sz="2400" spc="-1" strike="noStrike">
                <a:solidFill>
                  <a:srgbClr val="ffc000"/>
                </a:solidFill>
                <a:latin typeface="TW Cen MT"/>
                <a:ea typeface="Calibri"/>
              </a:rPr>
              <a:t>extra</a:t>
            </a:r>
            <a:r>
              <a:rPr b="0" lang="fr-FR" sz="2400" spc="-1" strike="noStrike">
                <a:solidFill>
                  <a:srgbClr val="ffffff"/>
                </a:solidFill>
                <a:latin typeface="TW Cen MT"/>
                <a:ea typeface="Calibri"/>
              </a:rPr>
              <a:t> metum, </a:t>
            </a:r>
            <a:r>
              <a:rPr b="0" lang="fr-FR" sz="2400" spc="-1" strike="noStrike">
                <a:solidFill>
                  <a:srgbClr val="ffc000"/>
                </a:solidFill>
                <a:latin typeface="TW Cen MT"/>
                <a:ea typeface="Calibri"/>
              </a:rPr>
              <a:t>extra</a:t>
            </a:r>
            <a:r>
              <a:rPr b="0" lang="fr-FR" sz="2400" spc="-1" strike="noStrike">
                <a:solidFill>
                  <a:srgbClr val="ffffff"/>
                </a:solidFill>
                <a:latin typeface="TW Cen MT"/>
                <a:ea typeface="Calibri"/>
              </a:rPr>
              <a:t> cupiditatem positum, cui unum bonum sit honestas, unum malum turpitudo, cetera vilis turba rerum nec detrahens quicquam beatae vitae nec adiciens, sine auctu ac detrimento summi boni veniens ac recedens ? </a:t>
            </a:r>
            <a:endParaRPr b="0" lang="fr-FR" sz="2400" spc="-1" strike="noStrike">
              <a:latin typeface="Arial"/>
            </a:endParaRPr>
          </a:p>
        </p:txBody>
      </p:sp>
      <p:sp>
        <p:nvSpPr>
          <p:cNvPr id="212" name="CustomShape 3"/>
          <p:cNvSpPr/>
          <p:nvPr/>
        </p:nvSpPr>
        <p:spPr>
          <a:xfrm>
            <a:off x="1028880" y="1967400"/>
            <a:ext cx="2628000" cy="2546280"/>
          </a:xfrm>
          <a:prstGeom prst="rect">
            <a:avLst/>
          </a:prstGeom>
          <a:noFill/>
          <a:ln>
            <a:noFill/>
          </a:ln>
        </p:spPr>
        <p:style>
          <a:lnRef idx="0"/>
          <a:fillRef idx="0"/>
          <a:effectRef idx="0"/>
          <a:fontRef idx="minor"/>
        </p:style>
        <p:txBody>
          <a:bodyPr lIns="90000" rIns="90000" tIns="45000" bIns="45000" anchor="ctr">
            <a:normAutofit/>
          </a:bodyPr>
          <a:p>
            <a:pPr algn="ctr">
              <a:lnSpc>
                <a:spcPct val="90000"/>
              </a:lnSpc>
            </a:pPr>
            <a:r>
              <a:rPr b="0" lang="fr-FR" sz="3600" spc="-1" strike="noStrike">
                <a:solidFill>
                  <a:srgbClr val="f4b183"/>
                </a:solidFill>
                <a:latin typeface="Calibri Light"/>
                <a:ea typeface="DejaVu Sans"/>
              </a:rPr>
              <a:t>Le texte (§3)</a:t>
            </a:r>
            <a:endParaRPr b="0" lang="fr-FR" sz="3600" spc="-1" strike="noStrike">
              <a:latin typeface="Arial"/>
            </a:endParaRPr>
          </a:p>
        </p:txBody>
      </p:sp>
      <p:sp>
        <p:nvSpPr>
          <p:cNvPr id="213" name="CustomShape 4"/>
          <p:cNvSpPr/>
          <p:nvPr/>
        </p:nvSpPr>
        <p:spPr>
          <a:xfrm>
            <a:off x="4394160" y="3730680"/>
            <a:ext cx="6768000" cy="2634120"/>
          </a:xfrm>
          <a:prstGeom prst="rect">
            <a:avLst/>
          </a:prstGeom>
          <a:solidFill>
            <a:srgbClr val="dbdbdb"/>
          </a:solidFill>
          <a:ln>
            <a:noFill/>
          </a:ln>
        </p:spPr>
        <p:style>
          <a:lnRef idx="0"/>
          <a:fillRef idx="0"/>
          <a:effectRef idx="0"/>
          <a:fontRef idx="minor"/>
        </p:style>
        <p:txBody>
          <a:bodyPr lIns="90000" rIns="90000" tIns="45000" bIns="45000">
            <a:normAutofit/>
          </a:bodyPr>
          <a:p>
            <a:pPr algn="just">
              <a:lnSpc>
                <a:spcPct val="90000"/>
              </a:lnSpc>
              <a:spcBef>
                <a:spcPts val="1001"/>
              </a:spcBef>
            </a:pPr>
            <a:r>
              <a:rPr b="0" lang="fr-FR" sz="2000" spc="-1" strike="noStrike">
                <a:solidFill>
                  <a:srgbClr val="843c0b"/>
                </a:solidFill>
                <a:latin typeface="Corbel"/>
                <a:ea typeface="Calibri"/>
              </a:rPr>
              <a:t>Libre à toi, </a:t>
            </a:r>
            <a:r>
              <a:rPr b="0" lang="fr-FR" sz="2000" spc="-1" strike="noStrike">
                <a:solidFill>
                  <a:srgbClr val="ff3399"/>
                </a:solidFill>
                <a:latin typeface="Corbel"/>
                <a:ea typeface="Calibri"/>
              </a:rPr>
              <a:t>si tu aimes les digressions</a:t>
            </a:r>
            <a:r>
              <a:rPr b="0" lang="fr-FR" sz="2000" spc="-1" strike="noStrike">
                <a:solidFill>
                  <a:srgbClr val="843c0b"/>
                </a:solidFill>
                <a:latin typeface="Corbel"/>
                <a:ea typeface="Calibri"/>
              </a:rPr>
              <a:t>, de présenter le même objet sous des aspects différents, pourvu que le fond n’y perde rien. Qui </a:t>
            </a:r>
            <a:r>
              <a:rPr b="0" lang="fr-FR" sz="2000" spc="-1" strike="noStrike">
                <a:solidFill>
                  <a:srgbClr val="43424e"/>
                </a:solidFill>
                <a:latin typeface="Corbel"/>
                <a:ea typeface="Calibri"/>
              </a:rPr>
              <a:t>empêche</a:t>
            </a:r>
            <a:r>
              <a:rPr b="0" lang="fr-FR" sz="2000" spc="-1" strike="noStrike">
                <a:solidFill>
                  <a:srgbClr val="843c0b"/>
                </a:solidFill>
                <a:latin typeface="Corbel"/>
                <a:ea typeface="Calibri"/>
              </a:rPr>
              <a:t>, en effet, de dire que la vie heureuse, c’est une âme libre, élevée, intrépide et inébranlable, </a:t>
            </a:r>
            <a:r>
              <a:rPr b="0" lang="fr-FR" sz="2000" spc="-1" strike="noStrike">
                <a:solidFill>
                  <a:srgbClr val="ffc000"/>
                </a:solidFill>
                <a:latin typeface="Corbel"/>
                <a:ea typeface="Calibri"/>
              </a:rPr>
              <a:t>placée hors de la portée</a:t>
            </a:r>
            <a:r>
              <a:rPr b="0" lang="fr-FR" sz="2000" spc="-1" strike="noStrike">
                <a:solidFill>
                  <a:srgbClr val="843c0b"/>
                </a:solidFill>
                <a:latin typeface="Corbel"/>
                <a:ea typeface="Calibri"/>
              </a:rPr>
              <a:t>, soit de la crainte, soit du désir, une âme pour laquelle l’unique bien est une conduite honnête, l’unique mal une conduite honteuse, et tout le reste un vil amas de choses, qui n’ôte rien à la vie heureuse, qui n’y ajoute rien, qui, sans accroître ni diminuer le souverain bien, peut venir et s’en aller ?</a:t>
            </a:r>
            <a:endParaRPr b="0" lang="fr-FR" sz="2000" spc="-1" strike="noStrike">
              <a:latin typeface="Arial"/>
            </a:endParaRPr>
          </a:p>
        </p:txBody>
      </p:sp>
      <p:sp>
        <p:nvSpPr>
          <p:cNvPr id="214" name="CustomShape 5"/>
          <p:cNvSpPr/>
          <p:nvPr/>
        </p:nvSpPr>
        <p:spPr>
          <a:xfrm>
            <a:off x="1028880" y="6356520"/>
            <a:ext cx="6209280" cy="363960"/>
          </a:xfrm>
          <a:prstGeom prst="rect">
            <a:avLst/>
          </a:prstGeom>
          <a:noFill/>
          <a:ln>
            <a:noFill/>
          </a:ln>
        </p:spPr>
        <p:style>
          <a:lnRef idx="0"/>
          <a:fillRef idx="0"/>
          <a:effectRef idx="0"/>
          <a:fontRef idx="minor"/>
        </p:style>
        <p:txBody>
          <a:bodyPr lIns="90000" rIns="90000" tIns="45000" bIns="45000" anchor="ctr">
            <a:normAutofit/>
          </a:bodyPr>
          <a:p>
            <a:pPr>
              <a:lnSpc>
                <a:spcPct val="100000"/>
              </a:lnSpc>
              <a:spcAft>
                <a:spcPts val="601"/>
              </a:spcAft>
            </a:pPr>
            <a:r>
              <a:rPr b="0" lang="fr-FR" sz="1200" spc="-1" strike="noStrike">
                <a:solidFill>
                  <a:srgbClr val="000000"/>
                </a:solidFill>
                <a:latin typeface="Calibri"/>
                <a:ea typeface="DejaVu Sans"/>
              </a:rPr>
              <a:t>Une section du De vita beata</a:t>
            </a:r>
            <a:endParaRPr b="0" lang="fr-FR" sz="1200" spc="-1" strike="noStrike">
              <a:latin typeface="Arial"/>
            </a:endParaRPr>
          </a:p>
        </p:txBody>
      </p:sp>
      <p:sp>
        <p:nvSpPr>
          <p:cNvPr id="215" name="CustomShape 6"/>
          <p:cNvSpPr/>
          <p:nvPr/>
        </p:nvSpPr>
        <p:spPr>
          <a:xfrm>
            <a:off x="11034360" y="6356520"/>
            <a:ext cx="513360" cy="363960"/>
          </a:xfrm>
          <a:prstGeom prst="rect">
            <a:avLst/>
          </a:prstGeom>
          <a:noFill/>
          <a:ln>
            <a:noFill/>
          </a:ln>
        </p:spPr>
        <p:style>
          <a:lnRef idx="0"/>
          <a:fillRef idx="0"/>
          <a:effectRef idx="0"/>
          <a:fontRef idx="minor"/>
        </p:style>
        <p:txBody>
          <a:bodyPr lIns="90000" rIns="90000" tIns="45000" bIns="45000" anchor="ctr">
            <a:normAutofit/>
          </a:bodyPr>
          <a:p>
            <a:pPr algn="r">
              <a:lnSpc>
                <a:spcPct val="100000"/>
              </a:lnSpc>
              <a:spcAft>
                <a:spcPts val="601"/>
              </a:spcAft>
            </a:pPr>
            <a:fld id="{79FB6724-87BD-4A6B-B8BB-6124C5E05643}" type="slidenum">
              <a:rPr b="0" lang="fr-FR" sz="1200" spc="-1" strike="noStrike">
                <a:solidFill>
                  <a:srgbClr val="000000"/>
                </a:solidFill>
                <a:latin typeface="Calibri"/>
                <a:ea typeface="DejaVu Sans"/>
              </a:rPr>
              <a:t>4</a:t>
            </a:fld>
            <a:endParaRPr b="0" lang="fr-FR" sz="1200" spc="-1" strike="noStrike">
              <a:latin typeface="Arial"/>
            </a:endParaRPr>
          </a:p>
        </p:txBody>
      </p:sp>
    </p:spTree>
  </p:cSld>
  <p:transition spd="slow">
    <p:fade/>
  </p:transition>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16" name="CustomShape 1"/>
          <p:cNvSpPr/>
          <p:nvPr/>
        </p:nvSpPr>
        <p:spPr>
          <a:xfrm rot="16200000">
            <a:off x="800280" y="1492560"/>
            <a:ext cx="3332520" cy="3498120"/>
          </a:xfrm>
          <a:prstGeom prst="downArrow">
            <a:avLst>
              <a:gd name="adj1" fmla="val 100000"/>
              <a:gd name="adj2" fmla="val 15788"/>
            </a:avLst>
          </a:prstGeom>
          <a:solidFill>
            <a:srgbClr val="404040"/>
          </a:solidFill>
          <a:ln w="54000">
            <a:noFill/>
          </a:ln>
        </p:spPr>
        <p:style>
          <a:lnRef idx="2">
            <a:schemeClr val="accent1">
              <a:shade val="50000"/>
            </a:schemeClr>
          </a:lnRef>
          <a:fillRef idx="1">
            <a:schemeClr val="accent1"/>
          </a:fillRef>
          <a:effectRef idx="0">
            <a:schemeClr val="accent1"/>
          </a:effectRef>
          <a:fontRef idx="minor"/>
        </p:style>
      </p:sp>
      <p:sp>
        <p:nvSpPr>
          <p:cNvPr id="217" name="CustomShape 2"/>
          <p:cNvSpPr/>
          <p:nvPr/>
        </p:nvSpPr>
        <p:spPr>
          <a:xfrm>
            <a:off x="4222800" y="54000"/>
            <a:ext cx="7463520" cy="3609000"/>
          </a:xfrm>
          <a:prstGeom prst="roundRect">
            <a:avLst>
              <a:gd name="adj" fmla="val 16667"/>
            </a:avLst>
          </a:prstGeom>
          <a:ln>
            <a:solidFill>
              <a:schemeClr val="accent4">
                <a:lumMod val="40000"/>
                <a:lumOff val="60000"/>
              </a:schemeClr>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p>
            <a:pPr marL="228600" indent="-227520" algn="just">
              <a:lnSpc>
                <a:spcPct val="90000"/>
              </a:lnSpc>
              <a:spcBef>
                <a:spcPts val="1001"/>
              </a:spcBef>
            </a:pPr>
            <a:r>
              <a:rPr b="0" lang="fr-FR" sz="2800" spc="-1" strike="noStrike">
                <a:solidFill>
                  <a:srgbClr val="ffffff"/>
                </a:solidFill>
                <a:latin typeface="Calibri"/>
                <a:ea typeface="DejaVu Sans"/>
              </a:rPr>
              <a:t> </a:t>
            </a:r>
            <a:r>
              <a:rPr b="0" lang="fr-FR" sz="2400" spc="-1" strike="noStrike">
                <a:solidFill>
                  <a:srgbClr val="ffffff"/>
                </a:solidFill>
                <a:latin typeface="TW Cen MT"/>
                <a:ea typeface="DejaVu Sans"/>
              </a:rPr>
              <a:t> </a:t>
            </a:r>
            <a:r>
              <a:rPr b="0" lang="fr-FR" sz="2200" spc="-1" strike="noStrike">
                <a:solidFill>
                  <a:srgbClr val="ffffff"/>
                </a:solidFill>
                <a:latin typeface="TW Cen MT"/>
                <a:ea typeface="Calibri"/>
              </a:rPr>
              <a:t>Hoc ita fundatum necesse est, </a:t>
            </a:r>
            <a:r>
              <a:rPr b="0" lang="fr-FR" sz="2200" spc="-1" strike="noStrike">
                <a:solidFill>
                  <a:srgbClr val="c00000"/>
                </a:solidFill>
                <a:latin typeface="TW Cen MT"/>
                <a:ea typeface="Calibri"/>
              </a:rPr>
              <a:t>velit nolit</a:t>
            </a:r>
            <a:r>
              <a:rPr b="0" lang="fr-FR" sz="2200" spc="-1" strike="noStrike">
                <a:solidFill>
                  <a:srgbClr val="ffffff"/>
                </a:solidFill>
                <a:latin typeface="TW Cen MT"/>
                <a:ea typeface="Calibri"/>
              </a:rPr>
              <a:t>, sequatur hilaritas continua et laetitia alta atque ex alto veniens, </a:t>
            </a:r>
            <a:r>
              <a:rPr b="0" lang="fr-FR" sz="2200" spc="-1" strike="noStrike">
                <a:solidFill>
                  <a:srgbClr val="002060"/>
                </a:solidFill>
                <a:latin typeface="TW Cen MT"/>
                <a:ea typeface="Calibri"/>
              </a:rPr>
              <a:t>ut quae suis gaudeat nec majora domesticis cupiat</a:t>
            </a:r>
            <a:r>
              <a:rPr b="0" lang="fr-FR" sz="2200" spc="-1" strike="noStrike">
                <a:solidFill>
                  <a:srgbClr val="ffffff"/>
                </a:solidFill>
                <a:latin typeface="TW Cen MT"/>
                <a:ea typeface="Calibri"/>
              </a:rPr>
              <a:t>. Quidni ista bene penset cum minutis et frivolis et non perseverantibus corpusculi motibus ? </a:t>
            </a:r>
            <a:r>
              <a:rPr b="0" lang="fr-FR" sz="2200" spc="-1" strike="noStrike">
                <a:solidFill>
                  <a:srgbClr val="92d050"/>
                </a:solidFill>
                <a:latin typeface="TW Cen MT"/>
                <a:ea typeface="Calibri"/>
              </a:rPr>
              <a:t>Quo die</a:t>
            </a:r>
            <a:r>
              <a:rPr b="0" lang="fr-FR" sz="2200" spc="-1" strike="noStrike">
                <a:solidFill>
                  <a:srgbClr val="ffffff"/>
                </a:solidFill>
                <a:latin typeface="TW Cen MT"/>
                <a:ea typeface="Calibri"/>
              </a:rPr>
              <a:t> infra voluptatem fuerit, et infra dolorem erit ; vides autem quam malam et noxiosam servitutem serviturus sit quem voluptates doloresque, </a:t>
            </a:r>
            <a:r>
              <a:rPr b="0" lang="fr-FR" sz="2200" spc="-1" strike="noStrike">
                <a:solidFill>
                  <a:srgbClr val="ffc000"/>
                </a:solidFill>
                <a:latin typeface="TW Cen MT"/>
                <a:ea typeface="Calibri"/>
              </a:rPr>
              <a:t>incertissima dominia impotentissimaque</a:t>
            </a:r>
            <a:r>
              <a:rPr b="0" lang="fr-FR" sz="2200" spc="-1" strike="noStrike">
                <a:solidFill>
                  <a:srgbClr val="ffffff"/>
                </a:solidFill>
                <a:latin typeface="TW Cen MT"/>
                <a:ea typeface="Calibri"/>
              </a:rPr>
              <a:t>, alternis possidebunt : ergo exeundum ad libertatem est.</a:t>
            </a:r>
            <a:endParaRPr b="0" lang="fr-FR" sz="2200" spc="-1" strike="noStrike">
              <a:latin typeface="Arial"/>
            </a:endParaRPr>
          </a:p>
        </p:txBody>
      </p:sp>
      <p:sp>
        <p:nvSpPr>
          <p:cNvPr id="218" name="CustomShape 3"/>
          <p:cNvSpPr/>
          <p:nvPr/>
        </p:nvSpPr>
        <p:spPr>
          <a:xfrm>
            <a:off x="1028880" y="1967400"/>
            <a:ext cx="2628000" cy="2546280"/>
          </a:xfrm>
          <a:prstGeom prst="rect">
            <a:avLst/>
          </a:prstGeom>
          <a:noFill/>
          <a:ln>
            <a:noFill/>
          </a:ln>
        </p:spPr>
        <p:style>
          <a:lnRef idx="0"/>
          <a:fillRef idx="0"/>
          <a:effectRef idx="0"/>
          <a:fontRef idx="minor"/>
        </p:style>
        <p:txBody>
          <a:bodyPr lIns="90000" rIns="90000" tIns="45000" bIns="45000" anchor="ctr">
            <a:normAutofit/>
          </a:bodyPr>
          <a:p>
            <a:pPr algn="ctr">
              <a:lnSpc>
                <a:spcPct val="90000"/>
              </a:lnSpc>
            </a:pPr>
            <a:r>
              <a:rPr b="0" lang="fr-FR" sz="3600" spc="-1" strike="noStrike">
                <a:solidFill>
                  <a:srgbClr val="f4b183"/>
                </a:solidFill>
                <a:latin typeface="Calibri Light"/>
                <a:ea typeface="DejaVu Sans"/>
              </a:rPr>
              <a:t>Le texte (§4)</a:t>
            </a:r>
            <a:endParaRPr b="0" lang="fr-FR" sz="3600" spc="-1" strike="noStrike">
              <a:latin typeface="Arial"/>
            </a:endParaRPr>
          </a:p>
        </p:txBody>
      </p:sp>
      <p:sp>
        <p:nvSpPr>
          <p:cNvPr id="219" name="CustomShape 4"/>
          <p:cNvSpPr/>
          <p:nvPr/>
        </p:nvSpPr>
        <p:spPr>
          <a:xfrm>
            <a:off x="4394160" y="3730680"/>
            <a:ext cx="7396560" cy="2634120"/>
          </a:xfrm>
          <a:prstGeom prst="rect">
            <a:avLst/>
          </a:prstGeom>
          <a:solidFill>
            <a:srgbClr val="dbdbdb"/>
          </a:solidFill>
          <a:ln>
            <a:noFill/>
          </a:ln>
        </p:spPr>
        <p:style>
          <a:lnRef idx="0"/>
          <a:fillRef idx="0"/>
          <a:effectRef idx="0"/>
          <a:fontRef idx="minor"/>
        </p:style>
        <p:txBody>
          <a:bodyPr lIns="90000" rIns="90000" tIns="45000" bIns="45000">
            <a:normAutofit fontScale="77000"/>
          </a:bodyPr>
          <a:p>
            <a:pPr algn="just">
              <a:lnSpc>
                <a:spcPct val="90000"/>
              </a:lnSpc>
              <a:spcBef>
                <a:spcPts val="1001"/>
              </a:spcBef>
            </a:pPr>
            <a:r>
              <a:rPr b="0" lang="fr-FR" sz="2200" spc="-1" strike="noStrike">
                <a:solidFill>
                  <a:srgbClr val="843c0b"/>
                </a:solidFill>
                <a:latin typeface="Corbel"/>
                <a:ea typeface="Calibri"/>
              </a:rPr>
              <a:t>Il faut que ce principe solidement établi, </a:t>
            </a:r>
            <a:r>
              <a:rPr b="0" lang="fr-FR" sz="2000" spc="-1" strike="noStrike">
                <a:solidFill>
                  <a:srgbClr val="c00000"/>
                </a:solidFill>
                <a:latin typeface="Corbel"/>
                <a:ea typeface="Calibri"/>
              </a:rPr>
              <a:t>bon gré malgré</a:t>
            </a:r>
            <a:r>
              <a:rPr b="0" lang="fr-FR" sz="2200" spc="-1" strike="noStrike">
                <a:solidFill>
                  <a:srgbClr val="843c0b"/>
                </a:solidFill>
                <a:latin typeface="Corbel"/>
                <a:ea typeface="Calibri"/>
              </a:rPr>
              <a:t>, ait pour compagnes une gaieté constante, une allégresse profonde et qui vienne du fond de l’être, </a:t>
            </a:r>
            <a:r>
              <a:rPr b="0" lang="fr-FR" sz="2000" spc="-1" strike="noStrike">
                <a:solidFill>
                  <a:srgbClr val="002060"/>
                </a:solidFill>
                <a:latin typeface="Corbel"/>
                <a:ea typeface="Calibri"/>
              </a:rPr>
              <a:t>puisqu’elle se réjouit de ce qu'elle possède, sans rien désirer de plus grand que ce qu’elle a chez elle</a:t>
            </a:r>
            <a:r>
              <a:rPr b="0" lang="fr-FR" sz="2200" spc="-1" strike="noStrike">
                <a:solidFill>
                  <a:srgbClr val="843c0b"/>
                </a:solidFill>
                <a:latin typeface="Corbel"/>
                <a:ea typeface="Calibri"/>
              </a:rPr>
              <a:t>. Comment ne pas trouver une large compensation aux mouvements faibles, inutiles et variables, du corps chétif ?</a:t>
            </a:r>
            <a:r>
              <a:rPr b="0" lang="fr-FR" sz="2000" spc="-1" strike="noStrike">
                <a:solidFill>
                  <a:srgbClr val="000000"/>
                </a:solidFill>
                <a:latin typeface="Corbel"/>
                <a:ea typeface="Calibri"/>
              </a:rPr>
              <a:t> </a:t>
            </a:r>
            <a:r>
              <a:rPr b="0" lang="fr-FR" sz="2000" spc="-1" strike="noStrike">
                <a:solidFill>
                  <a:srgbClr val="92d050"/>
                </a:solidFill>
                <a:latin typeface="Corbel"/>
                <a:ea typeface="Calibri"/>
              </a:rPr>
              <a:t>Le jour où </a:t>
            </a:r>
            <a:r>
              <a:rPr b="0" lang="fr-FR" sz="2200" spc="-1" strike="noStrike">
                <a:solidFill>
                  <a:srgbClr val="843c0b"/>
                </a:solidFill>
                <a:latin typeface="Corbel"/>
                <a:ea typeface="Calibri"/>
              </a:rPr>
              <a:t>l'on aura été dominé par le plaisir, on le sera aussi par la douleur. D’un autre côté, tu vois à quel misérable et pernicieux esclavage sera réduit l’homme que possèderont tout à tour les plaisirs et les douleurs, </a:t>
            </a:r>
            <a:r>
              <a:rPr b="0" lang="fr-FR" sz="2000" spc="-1" strike="noStrike">
                <a:solidFill>
                  <a:srgbClr val="ffc000"/>
                </a:solidFill>
                <a:latin typeface="Corbel"/>
                <a:ea typeface="Calibri"/>
              </a:rPr>
              <a:t>ces maîtres les plus capricieux, les plus absolus</a:t>
            </a:r>
            <a:r>
              <a:rPr b="0" lang="fr-FR" sz="2200" spc="-1" strike="noStrike">
                <a:solidFill>
                  <a:srgbClr val="843c0b"/>
                </a:solidFill>
                <a:latin typeface="Corbel"/>
                <a:ea typeface="Calibri"/>
              </a:rPr>
              <a:t>, qu’il y ait au monde. Il faut donc prendre son essor vers la liberté.</a:t>
            </a:r>
            <a:endParaRPr b="0" lang="fr-FR" sz="2200" spc="-1" strike="noStrike">
              <a:latin typeface="Arial"/>
            </a:endParaRPr>
          </a:p>
          <a:p>
            <a:pPr algn="just">
              <a:lnSpc>
                <a:spcPct val="90000"/>
              </a:lnSpc>
              <a:spcBef>
                <a:spcPts val="1001"/>
              </a:spcBef>
            </a:pPr>
            <a:endParaRPr b="0" lang="fr-FR" sz="2200" spc="-1" strike="noStrike">
              <a:latin typeface="Arial"/>
            </a:endParaRPr>
          </a:p>
        </p:txBody>
      </p:sp>
      <p:sp>
        <p:nvSpPr>
          <p:cNvPr id="220" name="CustomShape 5"/>
          <p:cNvSpPr/>
          <p:nvPr/>
        </p:nvSpPr>
        <p:spPr>
          <a:xfrm>
            <a:off x="1028880" y="6356520"/>
            <a:ext cx="6209280" cy="363960"/>
          </a:xfrm>
          <a:prstGeom prst="rect">
            <a:avLst/>
          </a:prstGeom>
          <a:noFill/>
          <a:ln>
            <a:noFill/>
          </a:ln>
        </p:spPr>
        <p:style>
          <a:lnRef idx="0"/>
          <a:fillRef idx="0"/>
          <a:effectRef idx="0"/>
          <a:fontRef idx="minor"/>
        </p:style>
        <p:txBody>
          <a:bodyPr lIns="90000" rIns="90000" tIns="45000" bIns="45000" anchor="ctr">
            <a:normAutofit/>
          </a:bodyPr>
          <a:p>
            <a:pPr>
              <a:lnSpc>
                <a:spcPct val="100000"/>
              </a:lnSpc>
              <a:spcAft>
                <a:spcPts val="601"/>
              </a:spcAft>
            </a:pPr>
            <a:r>
              <a:rPr b="0" lang="fr-FR" sz="1200" spc="-1" strike="noStrike">
                <a:solidFill>
                  <a:srgbClr val="000000"/>
                </a:solidFill>
                <a:latin typeface="Calibri"/>
                <a:ea typeface="DejaVu Sans"/>
              </a:rPr>
              <a:t>Une section du De vita beata</a:t>
            </a:r>
            <a:endParaRPr b="0" lang="fr-FR" sz="1200" spc="-1" strike="noStrike">
              <a:latin typeface="Arial"/>
            </a:endParaRPr>
          </a:p>
        </p:txBody>
      </p:sp>
      <p:sp>
        <p:nvSpPr>
          <p:cNvPr id="221" name="CustomShape 6"/>
          <p:cNvSpPr/>
          <p:nvPr/>
        </p:nvSpPr>
        <p:spPr>
          <a:xfrm>
            <a:off x="11034360" y="6356520"/>
            <a:ext cx="513360" cy="363960"/>
          </a:xfrm>
          <a:prstGeom prst="rect">
            <a:avLst/>
          </a:prstGeom>
          <a:noFill/>
          <a:ln>
            <a:noFill/>
          </a:ln>
        </p:spPr>
        <p:style>
          <a:lnRef idx="0"/>
          <a:fillRef idx="0"/>
          <a:effectRef idx="0"/>
          <a:fontRef idx="minor"/>
        </p:style>
        <p:txBody>
          <a:bodyPr lIns="90000" rIns="90000" tIns="45000" bIns="45000" anchor="ctr">
            <a:normAutofit/>
          </a:bodyPr>
          <a:p>
            <a:pPr algn="r">
              <a:lnSpc>
                <a:spcPct val="100000"/>
              </a:lnSpc>
              <a:spcAft>
                <a:spcPts val="601"/>
              </a:spcAft>
            </a:pPr>
            <a:fld id="{3192BDD9-4616-4A4E-8BFA-527087BEEE3C}" type="slidenum">
              <a:rPr b="0" lang="fr-FR" sz="1200" spc="-1" strike="noStrike">
                <a:solidFill>
                  <a:srgbClr val="000000"/>
                </a:solidFill>
                <a:latin typeface="Calibri"/>
                <a:ea typeface="DejaVu Sans"/>
              </a:rPr>
              <a:t>5</a:t>
            </a:fld>
            <a:endParaRPr b="0" lang="fr-FR" sz="1200" spc="-1" strike="noStrike">
              <a:latin typeface="Arial"/>
            </a:endParaRPr>
          </a:p>
        </p:txBody>
      </p:sp>
    </p:spTree>
  </p:cSld>
  <p:transition spd="slow">
    <p:fade/>
  </p:transition>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22" name="CustomShape 1"/>
          <p:cNvSpPr/>
          <p:nvPr/>
        </p:nvSpPr>
        <p:spPr>
          <a:xfrm rot="16200000">
            <a:off x="800280" y="1492560"/>
            <a:ext cx="3332520" cy="3498120"/>
          </a:xfrm>
          <a:prstGeom prst="downArrow">
            <a:avLst>
              <a:gd name="adj1" fmla="val 100000"/>
              <a:gd name="adj2" fmla="val 15788"/>
            </a:avLst>
          </a:prstGeom>
          <a:solidFill>
            <a:srgbClr val="404040"/>
          </a:solidFill>
          <a:ln w="54000">
            <a:noFill/>
          </a:ln>
        </p:spPr>
        <p:style>
          <a:lnRef idx="2">
            <a:schemeClr val="accent1">
              <a:shade val="50000"/>
            </a:schemeClr>
          </a:lnRef>
          <a:fillRef idx="1">
            <a:schemeClr val="accent1"/>
          </a:fillRef>
          <a:effectRef idx="0">
            <a:schemeClr val="accent1"/>
          </a:effectRef>
          <a:fontRef idx="minor"/>
        </p:style>
      </p:sp>
      <p:sp>
        <p:nvSpPr>
          <p:cNvPr id="223" name="CustomShape 2"/>
          <p:cNvSpPr/>
          <p:nvPr/>
        </p:nvSpPr>
        <p:spPr>
          <a:xfrm>
            <a:off x="4327560" y="368280"/>
            <a:ext cx="7463520" cy="2703240"/>
          </a:xfrm>
          <a:prstGeom prst="roundRect">
            <a:avLst>
              <a:gd name="adj" fmla="val 16667"/>
            </a:avLst>
          </a:prstGeom>
          <a:ln>
            <a:solidFill>
              <a:schemeClr val="accent4">
                <a:lumMod val="40000"/>
                <a:lumOff val="60000"/>
              </a:schemeClr>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p>
            <a:pPr marL="228600" indent="-227520" algn="just">
              <a:lnSpc>
                <a:spcPct val="90000"/>
              </a:lnSpc>
              <a:spcBef>
                <a:spcPts val="1001"/>
              </a:spcBef>
            </a:pPr>
            <a:r>
              <a:rPr b="0" lang="fr-FR" sz="2800" spc="-1" strike="noStrike">
                <a:solidFill>
                  <a:srgbClr val="ffffff"/>
                </a:solidFill>
                <a:latin typeface="Calibri"/>
                <a:ea typeface="DejaVu Sans"/>
              </a:rPr>
              <a:t> </a:t>
            </a:r>
            <a:r>
              <a:rPr b="0" lang="fr-FR" sz="2400" spc="-1" strike="noStrike">
                <a:solidFill>
                  <a:srgbClr val="ffffff"/>
                </a:solidFill>
                <a:latin typeface="TW Cen MT"/>
                <a:ea typeface="DejaVu Sans"/>
              </a:rPr>
              <a:t> </a:t>
            </a:r>
            <a:r>
              <a:rPr b="0" lang="fr-FR" sz="2400" spc="-1" strike="noStrike">
                <a:solidFill>
                  <a:srgbClr val="ffffff"/>
                </a:solidFill>
                <a:latin typeface="TW Cen MT"/>
                <a:ea typeface="Calibri"/>
              </a:rPr>
              <a:t>Hanc non alia res tribuit </a:t>
            </a:r>
            <a:r>
              <a:rPr b="0" lang="fr-FR" sz="2400" spc="-1" strike="noStrike">
                <a:solidFill>
                  <a:srgbClr val="ff0000"/>
                </a:solidFill>
                <a:latin typeface="TW Cen MT"/>
                <a:ea typeface="Calibri"/>
              </a:rPr>
              <a:t>quam fortunae neglegentia </a:t>
            </a:r>
            <a:r>
              <a:rPr b="0" lang="fr-FR" sz="2400" spc="-1" strike="noStrike">
                <a:solidFill>
                  <a:srgbClr val="ffffff"/>
                </a:solidFill>
                <a:latin typeface="TW Cen MT"/>
                <a:ea typeface="Calibri"/>
              </a:rPr>
              <a:t>: tum illud orietur inaestimabile bonum, quies mentis in tuto conlocatae et sublimitas expulsisque erroribus ex cognitione veri </a:t>
            </a:r>
            <a:r>
              <a:rPr b="0" lang="fr-FR" sz="2400" spc="-1" strike="noStrike">
                <a:solidFill>
                  <a:srgbClr val="ff3399"/>
                </a:solidFill>
                <a:latin typeface="TW Cen MT"/>
                <a:ea typeface="Calibri"/>
              </a:rPr>
              <a:t>gaudium grande et inmotum</a:t>
            </a:r>
            <a:r>
              <a:rPr b="0" lang="fr-FR" sz="2400" spc="-1" strike="noStrike">
                <a:solidFill>
                  <a:srgbClr val="ffffff"/>
                </a:solidFill>
                <a:latin typeface="TW Cen MT"/>
                <a:ea typeface="Calibri"/>
              </a:rPr>
              <a:t> comitasque et diffusio animi, quibus </a:t>
            </a:r>
            <a:r>
              <a:rPr b="0" lang="fr-FR" sz="2400" spc="-1" strike="noStrike">
                <a:solidFill>
                  <a:srgbClr val="548235"/>
                </a:solidFill>
                <a:latin typeface="TW Cen MT"/>
                <a:ea typeface="Calibri"/>
              </a:rPr>
              <a:t>delectabitur</a:t>
            </a:r>
            <a:r>
              <a:rPr b="0" lang="fr-FR" sz="2400" spc="-1" strike="noStrike">
                <a:solidFill>
                  <a:srgbClr val="ffffff"/>
                </a:solidFill>
                <a:latin typeface="TW Cen MT"/>
                <a:ea typeface="Calibri"/>
              </a:rPr>
              <a:t> non ut bonis sed ut ex bono suo ortis.</a:t>
            </a:r>
            <a:endParaRPr b="0" lang="fr-FR" sz="2400" spc="-1" strike="noStrike">
              <a:latin typeface="Arial"/>
            </a:endParaRPr>
          </a:p>
        </p:txBody>
      </p:sp>
      <p:sp>
        <p:nvSpPr>
          <p:cNvPr id="224" name="CustomShape 3"/>
          <p:cNvSpPr/>
          <p:nvPr/>
        </p:nvSpPr>
        <p:spPr>
          <a:xfrm>
            <a:off x="1028880" y="1967400"/>
            <a:ext cx="2628000" cy="2546280"/>
          </a:xfrm>
          <a:prstGeom prst="rect">
            <a:avLst/>
          </a:prstGeom>
          <a:noFill/>
          <a:ln>
            <a:noFill/>
          </a:ln>
        </p:spPr>
        <p:style>
          <a:lnRef idx="0"/>
          <a:fillRef idx="0"/>
          <a:effectRef idx="0"/>
          <a:fontRef idx="minor"/>
        </p:style>
        <p:txBody>
          <a:bodyPr lIns="90000" rIns="90000" tIns="45000" bIns="45000" anchor="ctr">
            <a:normAutofit/>
          </a:bodyPr>
          <a:p>
            <a:pPr algn="ctr">
              <a:lnSpc>
                <a:spcPct val="90000"/>
              </a:lnSpc>
            </a:pPr>
            <a:r>
              <a:rPr b="0" lang="fr-FR" sz="3600" spc="-1" strike="noStrike">
                <a:solidFill>
                  <a:srgbClr val="f4b183"/>
                </a:solidFill>
                <a:latin typeface="Calibri Light"/>
                <a:ea typeface="DejaVu Sans"/>
              </a:rPr>
              <a:t>Le texte (§5)</a:t>
            </a:r>
            <a:endParaRPr b="0" lang="fr-FR" sz="3600" spc="-1" strike="noStrike">
              <a:latin typeface="Arial"/>
            </a:endParaRPr>
          </a:p>
        </p:txBody>
      </p:sp>
      <p:sp>
        <p:nvSpPr>
          <p:cNvPr id="225" name="CustomShape 4"/>
          <p:cNvSpPr/>
          <p:nvPr/>
        </p:nvSpPr>
        <p:spPr>
          <a:xfrm>
            <a:off x="4167000" y="3643200"/>
            <a:ext cx="7837920" cy="2642760"/>
          </a:xfrm>
          <a:prstGeom prst="rect">
            <a:avLst/>
          </a:prstGeom>
          <a:solidFill>
            <a:srgbClr val="dbdbdb"/>
          </a:solidFill>
          <a:ln>
            <a:noFill/>
          </a:ln>
        </p:spPr>
        <p:style>
          <a:lnRef idx="0"/>
          <a:fillRef idx="0"/>
          <a:effectRef idx="0"/>
          <a:fontRef idx="minor"/>
        </p:style>
        <p:txBody>
          <a:bodyPr lIns="90000" rIns="90000" tIns="45000" bIns="45000">
            <a:normAutofit/>
          </a:bodyPr>
          <a:p>
            <a:pPr algn="just">
              <a:lnSpc>
                <a:spcPct val="90000"/>
              </a:lnSpc>
              <a:spcBef>
                <a:spcPts val="1001"/>
              </a:spcBef>
            </a:pPr>
            <a:r>
              <a:rPr b="0" lang="fr-FR" sz="2400" spc="-1" strike="noStrike">
                <a:solidFill>
                  <a:srgbClr val="843c0b"/>
                </a:solidFill>
                <a:latin typeface="Corbel"/>
                <a:ea typeface="Calibri"/>
              </a:rPr>
              <a:t>Celle-ci, rien autre chose ne la donne, </a:t>
            </a:r>
            <a:r>
              <a:rPr b="0" lang="fr-FR" sz="2400" spc="-1" strike="noStrike">
                <a:solidFill>
                  <a:srgbClr val="ff0000"/>
                </a:solidFill>
                <a:latin typeface="Corbel"/>
                <a:ea typeface="Calibri"/>
              </a:rPr>
              <a:t>que l’indifférence pour les coups du sort</a:t>
            </a:r>
            <a:r>
              <a:rPr b="0" lang="fr-FR" sz="2400" spc="-1" strike="noStrike">
                <a:solidFill>
                  <a:srgbClr val="843c0b"/>
                </a:solidFill>
                <a:latin typeface="Corbel"/>
                <a:ea typeface="Calibri"/>
              </a:rPr>
              <a:t>. Alors naîtra cet inestimable bien, le calme d’un esprit placé dans un asile sûr, et sa haute élévation. Les terreurs étant bannies, résultera de la connaissance du vrai </a:t>
            </a:r>
            <a:r>
              <a:rPr b="0" lang="fr-FR" sz="2400" spc="-1" strike="noStrike">
                <a:solidFill>
                  <a:srgbClr val="ff3399"/>
                </a:solidFill>
                <a:latin typeface="Corbel"/>
                <a:ea typeface="Calibri"/>
              </a:rPr>
              <a:t>une joie intense et stable</a:t>
            </a:r>
            <a:r>
              <a:rPr b="0" lang="fr-FR" sz="2400" spc="-1" strike="noStrike">
                <a:solidFill>
                  <a:srgbClr val="843c0b"/>
                </a:solidFill>
                <a:latin typeface="Corbel"/>
                <a:ea typeface="Calibri"/>
              </a:rPr>
              <a:t>, puis l’accueil obligeant, puis l’épanchement de l’âme, douceurs par lesquelles</a:t>
            </a:r>
            <a:r>
              <a:rPr b="0" lang="fr-FR" sz="2400" spc="-1" strike="noStrike">
                <a:solidFill>
                  <a:srgbClr val="000000"/>
                </a:solidFill>
                <a:latin typeface="Corbel"/>
                <a:ea typeface="Calibri"/>
              </a:rPr>
              <a:t> </a:t>
            </a:r>
            <a:r>
              <a:rPr b="0" lang="fr-FR" sz="2400" spc="-1" strike="noStrike">
                <a:solidFill>
                  <a:srgbClr val="548235"/>
                </a:solidFill>
                <a:latin typeface="Corbel"/>
                <a:ea typeface="Calibri"/>
              </a:rPr>
              <a:t>il sera charmé</a:t>
            </a:r>
            <a:r>
              <a:rPr b="0" lang="fr-FR" sz="2400" spc="-1" strike="noStrike">
                <a:solidFill>
                  <a:srgbClr val="843c0b"/>
                </a:solidFill>
                <a:latin typeface="Corbel"/>
                <a:ea typeface="Calibri"/>
              </a:rPr>
              <a:t>, non pas comme par des biens, mais les effets du bien qu'elle poursuit.</a:t>
            </a:r>
            <a:endParaRPr b="0" lang="fr-FR" sz="2400" spc="-1" strike="noStrike">
              <a:latin typeface="Arial"/>
            </a:endParaRPr>
          </a:p>
          <a:p>
            <a:pPr algn="just">
              <a:lnSpc>
                <a:spcPct val="90000"/>
              </a:lnSpc>
              <a:spcBef>
                <a:spcPts val="1001"/>
              </a:spcBef>
            </a:pPr>
            <a:endParaRPr b="0" lang="fr-FR" sz="2400" spc="-1" strike="noStrike">
              <a:latin typeface="Arial"/>
            </a:endParaRPr>
          </a:p>
        </p:txBody>
      </p:sp>
      <p:sp>
        <p:nvSpPr>
          <p:cNvPr id="226" name="CustomShape 5"/>
          <p:cNvSpPr/>
          <p:nvPr/>
        </p:nvSpPr>
        <p:spPr>
          <a:xfrm>
            <a:off x="1028880" y="6356520"/>
            <a:ext cx="6209280" cy="363960"/>
          </a:xfrm>
          <a:prstGeom prst="rect">
            <a:avLst/>
          </a:prstGeom>
          <a:noFill/>
          <a:ln>
            <a:noFill/>
          </a:ln>
        </p:spPr>
        <p:style>
          <a:lnRef idx="0"/>
          <a:fillRef idx="0"/>
          <a:effectRef idx="0"/>
          <a:fontRef idx="minor"/>
        </p:style>
        <p:txBody>
          <a:bodyPr lIns="90000" rIns="90000" tIns="45000" bIns="45000" anchor="ctr">
            <a:normAutofit/>
          </a:bodyPr>
          <a:p>
            <a:pPr>
              <a:lnSpc>
                <a:spcPct val="100000"/>
              </a:lnSpc>
              <a:spcAft>
                <a:spcPts val="601"/>
              </a:spcAft>
            </a:pPr>
            <a:r>
              <a:rPr b="0" lang="fr-FR" sz="1200" spc="-1" strike="noStrike">
                <a:solidFill>
                  <a:srgbClr val="000000"/>
                </a:solidFill>
                <a:latin typeface="Calibri"/>
                <a:ea typeface="DejaVu Sans"/>
              </a:rPr>
              <a:t>Une section du De vita beata</a:t>
            </a:r>
            <a:endParaRPr b="0" lang="fr-FR" sz="1200" spc="-1" strike="noStrike">
              <a:latin typeface="Arial"/>
            </a:endParaRPr>
          </a:p>
        </p:txBody>
      </p:sp>
      <p:sp>
        <p:nvSpPr>
          <p:cNvPr id="227" name="CustomShape 6"/>
          <p:cNvSpPr/>
          <p:nvPr/>
        </p:nvSpPr>
        <p:spPr>
          <a:xfrm>
            <a:off x="11034360" y="6356520"/>
            <a:ext cx="513360" cy="363960"/>
          </a:xfrm>
          <a:prstGeom prst="rect">
            <a:avLst/>
          </a:prstGeom>
          <a:noFill/>
          <a:ln>
            <a:noFill/>
          </a:ln>
        </p:spPr>
        <p:style>
          <a:lnRef idx="0"/>
          <a:fillRef idx="0"/>
          <a:effectRef idx="0"/>
          <a:fontRef idx="minor"/>
        </p:style>
        <p:txBody>
          <a:bodyPr lIns="90000" rIns="90000" tIns="45000" bIns="45000" anchor="ctr">
            <a:normAutofit/>
          </a:bodyPr>
          <a:p>
            <a:pPr algn="r">
              <a:lnSpc>
                <a:spcPct val="100000"/>
              </a:lnSpc>
              <a:spcAft>
                <a:spcPts val="601"/>
              </a:spcAft>
            </a:pPr>
            <a:fld id="{EB84A29A-8F1D-4FF7-A070-AFE47A002C38}" type="slidenum">
              <a:rPr b="0" lang="fr-FR" sz="1200" spc="-1" strike="noStrike">
                <a:solidFill>
                  <a:srgbClr val="000000"/>
                </a:solidFill>
                <a:latin typeface="Calibri"/>
                <a:ea typeface="DejaVu Sans"/>
              </a:rPr>
              <a:t>6</a:t>
            </a:fld>
            <a:endParaRPr b="0" lang="fr-FR" sz="1200" spc="-1" strike="noStrike">
              <a:latin typeface="Arial"/>
            </a:endParaRPr>
          </a:p>
        </p:txBody>
      </p:sp>
    </p:spTree>
  </p:cSld>
  <p:transition spd="slow">
    <p:fade/>
  </p:transition>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CustomShape 1"/>
          <p:cNvSpPr/>
          <p:nvPr/>
        </p:nvSpPr>
        <p:spPr>
          <a:xfrm>
            <a:off x="744480" y="343080"/>
            <a:ext cx="7302960" cy="722880"/>
          </a:xfrm>
          <a:prstGeom prst="rect">
            <a:avLst/>
          </a:prstGeom>
          <a:noFill/>
          <a:ln>
            <a:noFill/>
          </a:ln>
        </p:spPr>
        <p:style>
          <a:lnRef idx="0"/>
          <a:fillRef idx="0"/>
          <a:effectRef idx="0"/>
          <a:fontRef idx="minor"/>
        </p:style>
        <p:txBody>
          <a:bodyPr lIns="90000" rIns="90000" tIns="45000" bIns="45000" anchor="b"/>
          <a:p>
            <a:pPr>
              <a:lnSpc>
                <a:spcPct val="90000"/>
              </a:lnSpc>
            </a:pPr>
            <a:r>
              <a:rPr b="1" lang="fr-FR" sz="3200" spc="-1" strike="noStrike">
                <a:solidFill>
                  <a:srgbClr val="c55a11"/>
                </a:solidFill>
                <a:latin typeface="Calibri Light"/>
                <a:ea typeface="DejaVu Sans"/>
              </a:rPr>
              <a:t>La logique interne de la section choisie</a:t>
            </a:r>
            <a:endParaRPr b="0" lang="fr-FR" sz="3200" spc="-1" strike="noStrike">
              <a:latin typeface="Arial"/>
            </a:endParaRPr>
          </a:p>
        </p:txBody>
      </p:sp>
      <p:sp>
        <p:nvSpPr>
          <p:cNvPr id="229" name="CustomShape 2"/>
          <p:cNvSpPr/>
          <p:nvPr/>
        </p:nvSpPr>
        <p:spPr>
          <a:xfrm>
            <a:off x="58680" y="1863720"/>
            <a:ext cx="4904280" cy="5215320"/>
          </a:xfrm>
          <a:prstGeom prst="rect">
            <a:avLst/>
          </a:prstGeom>
          <a:noFill/>
          <a:ln>
            <a:noFill/>
          </a:ln>
        </p:spPr>
        <p:style>
          <a:lnRef idx="0"/>
          <a:fillRef idx="0"/>
          <a:effectRef idx="0"/>
          <a:fontRef idx="minor"/>
        </p:style>
        <p:txBody>
          <a:bodyPr lIns="90000" rIns="90000" tIns="45000" bIns="45000">
            <a:normAutofit/>
          </a:bodyPr>
          <a:p>
            <a:pPr algn="just">
              <a:lnSpc>
                <a:spcPct val="90000"/>
              </a:lnSpc>
              <a:spcBef>
                <a:spcPts val="1001"/>
              </a:spcBef>
            </a:pPr>
            <a:r>
              <a:rPr b="0" lang="fr-FR" sz="1800" spc="-1" strike="noStrike">
                <a:solidFill>
                  <a:srgbClr val="548235"/>
                </a:solidFill>
                <a:latin typeface="Calibri"/>
                <a:ea typeface="DejaVu Sans"/>
              </a:rPr>
              <a:t>-</a:t>
            </a:r>
            <a:r>
              <a:rPr b="0" lang="fr-FR" sz="1800" spc="-1" strike="noStrike">
                <a:solidFill>
                  <a:srgbClr val="00b0f0"/>
                </a:solidFill>
                <a:latin typeface="Calibri"/>
                <a:ea typeface="DejaVu Sans"/>
              </a:rPr>
              <a:t>5 paragraphes</a:t>
            </a:r>
            <a:r>
              <a:rPr b="0" lang="fr-FR" sz="1800" spc="-1" strike="noStrike">
                <a:solidFill>
                  <a:srgbClr val="548235"/>
                </a:solidFill>
                <a:latin typeface="Calibri"/>
                <a:ea typeface="DejaVu Sans"/>
              </a:rPr>
              <a:t>, d’une à trois phrases.</a:t>
            </a:r>
            <a:endParaRPr b="0" lang="fr-FR" sz="1800" spc="-1" strike="noStrike">
              <a:latin typeface="Arial"/>
            </a:endParaRPr>
          </a:p>
          <a:p>
            <a:pPr algn="just">
              <a:lnSpc>
                <a:spcPct val="90000"/>
              </a:lnSpc>
              <a:spcBef>
                <a:spcPts val="1001"/>
              </a:spcBef>
            </a:pPr>
            <a:r>
              <a:rPr b="0" lang="fr-FR" sz="1800" spc="-1" strike="noStrike">
                <a:solidFill>
                  <a:srgbClr val="548235"/>
                </a:solidFill>
                <a:latin typeface="Calibri"/>
                <a:ea typeface="DejaVu Sans"/>
              </a:rPr>
              <a:t>-le </a:t>
            </a:r>
            <a:r>
              <a:rPr b="0" lang="fr-FR" sz="1800" spc="-1" strike="noStrike">
                <a:solidFill>
                  <a:srgbClr val="00b0f0"/>
                </a:solidFill>
                <a:latin typeface="Calibri"/>
                <a:ea typeface="DejaVu Sans"/>
              </a:rPr>
              <a:t>3</a:t>
            </a:r>
            <a:r>
              <a:rPr b="0" lang="fr-FR" sz="1800" spc="-1" strike="noStrike" baseline="30000">
                <a:solidFill>
                  <a:srgbClr val="00b0f0"/>
                </a:solidFill>
                <a:latin typeface="Calibri"/>
                <a:ea typeface="DejaVu Sans"/>
              </a:rPr>
              <a:t>e</a:t>
            </a:r>
            <a:r>
              <a:rPr b="0" lang="fr-FR" sz="1800" spc="-1" strike="noStrike">
                <a:solidFill>
                  <a:srgbClr val="00b0f0"/>
                </a:solidFill>
                <a:latin typeface="Calibri"/>
                <a:ea typeface="DejaVu Sans"/>
              </a:rPr>
              <a:t>§ contient l'idée centrale</a:t>
            </a:r>
            <a:r>
              <a:rPr b="0" lang="fr-FR" sz="1800" spc="-1" strike="noStrike">
                <a:solidFill>
                  <a:srgbClr val="548235"/>
                </a:solidFill>
                <a:latin typeface="Calibri"/>
                <a:ea typeface="DejaVu Sans"/>
              </a:rPr>
              <a:t> (la définition de l'homme heureux) ; il s'agit d'une longue phrase interrogative.</a:t>
            </a:r>
            <a:endParaRPr b="0" lang="fr-FR" sz="1800" spc="-1" strike="noStrike">
              <a:latin typeface="Arial"/>
            </a:endParaRPr>
          </a:p>
          <a:p>
            <a:pPr algn="just">
              <a:lnSpc>
                <a:spcPct val="90000"/>
              </a:lnSpc>
              <a:spcBef>
                <a:spcPts val="1001"/>
              </a:spcBef>
            </a:pPr>
            <a:r>
              <a:rPr b="0" lang="fr-FR" sz="1800" spc="-1" strike="noStrike">
                <a:solidFill>
                  <a:srgbClr val="548235"/>
                </a:solidFill>
                <a:latin typeface="Calibri"/>
                <a:ea typeface="DejaVu Sans"/>
              </a:rPr>
              <a:t>-le lien logique dominant : </a:t>
            </a:r>
            <a:r>
              <a:rPr b="0" lang="fr-FR" sz="1800" spc="-1" strike="noStrike">
                <a:solidFill>
                  <a:srgbClr val="00b0f0"/>
                </a:solidFill>
                <a:latin typeface="Calibri"/>
                <a:ea typeface="DejaVu Sans"/>
              </a:rPr>
              <a:t>le principe d'accumulation</a:t>
            </a:r>
            <a:r>
              <a:rPr b="0" lang="fr-FR" sz="1800" spc="-1" strike="noStrike">
                <a:solidFill>
                  <a:srgbClr val="548235"/>
                </a:solidFill>
                <a:latin typeface="Calibri"/>
                <a:ea typeface="DejaVu Sans"/>
              </a:rPr>
              <a:t> (§ 2 à 5 : les sources du bonheur).</a:t>
            </a:r>
            <a:endParaRPr b="0" lang="fr-FR" sz="1800" spc="-1" strike="noStrike">
              <a:latin typeface="Arial"/>
            </a:endParaRPr>
          </a:p>
          <a:p>
            <a:pPr algn="just">
              <a:lnSpc>
                <a:spcPct val="90000"/>
              </a:lnSpc>
              <a:spcBef>
                <a:spcPts val="1001"/>
              </a:spcBef>
            </a:pPr>
            <a:r>
              <a:rPr b="0" lang="fr-FR" sz="1800" spc="-1" strike="noStrike">
                <a:solidFill>
                  <a:srgbClr val="548235"/>
                </a:solidFill>
                <a:latin typeface="Calibri"/>
                <a:ea typeface="DejaVu Sans"/>
              </a:rPr>
              <a:t>-phrases 1, 3 et 4 : "Potest", "Licet", "Licet" + infinitives. </a:t>
            </a:r>
            <a:r>
              <a:rPr b="0" lang="fr-FR" sz="1800" spc="-1" strike="noStrike">
                <a:solidFill>
                  <a:srgbClr val="00b0f0"/>
                </a:solidFill>
                <a:latin typeface="Calibri"/>
                <a:ea typeface="DejaVu Sans"/>
              </a:rPr>
              <a:t>Tournures impersonnelles </a:t>
            </a:r>
            <a:r>
              <a:rPr b="0" lang="fr-FR" sz="1800" spc="-1" strike="noStrike">
                <a:solidFill>
                  <a:srgbClr val="548235"/>
                </a:solidFill>
                <a:latin typeface="Calibri"/>
                <a:ea typeface="DejaVu Sans"/>
              </a:rPr>
              <a:t>adaptées à l’expression de généralités.</a:t>
            </a:r>
            <a:endParaRPr b="0" lang="fr-FR" sz="1800" spc="-1" strike="noStrike">
              <a:latin typeface="Arial"/>
            </a:endParaRPr>
          </a:p>
          <a:p>
            <a:pPr algn="just">
              <a:lnSpc>
                <a:spcPct val="90000"/>
              </a:lnSpc>
              <a:spcBef>
                <a:spcPts val="1001"/>
              </a:spcBef>
            </a:pPr>
            <a:r>
              <a:rPr b="0" lang="fr-FR" sz="1800" spc="-1" strike="noStrike">
                <a:solidFill>
                  <a:srgbClr val="548235"/>
                </a:solidFill>
                <a:latin typeface="Calibri"/>
                <a:ea typeface="DejaVu Sans"/>
              </a:rPr>
              <a:t>-2 </a:t>
            </a:r>
            <a:r>
              <a:rPr b="0" lang="fr-FR" sz="1800" spc="-1" strike="noStrike">
                <a:solidFill>
                  <a:srgbClr val="00b0f0"/>
                </a:solidFill>
                <a:latin typeface="Calibri"/>
                <a:ea typeface="DejaVu Sans"/>
              </a:rPr>
              <a:t>questions oratoires </a:t>
            </a:r>
            <a:r>
              <a:rPr b="0" lang="fr-FR" sz="1800" spc="-1" strike="noStrike">
                <a:solidFill>
                  <a:srgbClr val="548235"/>
                </a:solidFill>
                <a:latin typeface="Calibri"/>
                <a:ea typeface="DejaVu Sans"/>
              </a:rPr>
              <a:t>(§ 3 et § 4) : "qu'est-ce qui empêche de dire que... ?" ; "comment ne pas y trouver... ?".</a:t>
            </a:r>
            <a:endParaRPr b="0" lang="fr-FR" sz="1800" spc="-1" strike="noStrike">
              <a:latin typeface="Arial"/>
            </a:endParaRPr>
          </a:p>
          <a:p>
            <a:pPr algn="just">
              <a:lnSpc>
                <a:spcPct val="90000"/>
              </a:lnSpc>
              <a:spcBef>
                <a:spcPts val="1001"/>
              </a:spcBef>
            </a:pPr>
            <a:r>
              <a:rPr b="0" lang="fr-FR" sz="1800" spc="-1" strike="noStrike">
                <a:solidFill>
                  <a:srgbClr val="548235"/>
                </a:solidFill>
                <a:latin typeface="Calibri"/>
                <a:ea typeface="DejaVu Sans"/>
              </a:rPr>
              <a:t>-</a:t>
            </a:r>
            <a:r>
              <a:rPr b="0" lang="fr-FR" sz="1800" spc="-1" strike="noStrike">
                <a:solidFill>
                  <a:srgbClr val="00b0f0"/>
                </a:solidFill>
                <a:latin typeface="Calibri"/>
                <a:ea typeface="DejaVu Sans"/>
              </a:rPr>
              <a:t>futurs simples </a:t>
            </a:r>
            <a:r>
              <a:rPr b="0" lang="fr-FR" sz="1800" spc="-1" strike="noStrike">
                <a:solidFill>
                  <a:srgbClr val="548235"/>
                </a:solidFill>
                <a:latin typeface="Calibri"/>
                <a:ea typeface="DejaVu Sans"/>
              </a:rPr>
              <a:t>servant également à définir : "idem erit", "infra dolorem erit".</a:t>
            </a:r>
            <a:endParaRPr b="0" lang="fr-FR" sz="1800" spc="-1" strike="noStrike">
              <a:latin typeface="Arial"/>
            </a:endParaRPr>
          </a:p>
          <a:p>
            <a:pPr>
              <a:lnSpc>
                <a:spcPct val="90000"/>
              </a:lnSpc>
              <a:spcBef>
                <a:spcPts val="1001"/>
              </a:spcBef>
            </a:pPr>
            <a:endParaRPr b="0" lang="fr-FR" sz="1800" spc="-1" strike="noStrike">
              <a:latin typeface="Arial"/>
            </a:endParaRPr>
          </a:p>
        </p:txBody>
      </p:sp>
      <p:sp>
        <p:nvSpPr>
          <p:cNvPr id="230" name="CustomShape 3"/>
          <p:cNvSpPr/>
          <p:nvPr/>
        </p:nvSpPr>
        <p:spPr>
          <a:xfrm>
            <a:off x="744480" y="1378440"/>
            <a:ext cx="3931200" cy="3962880"/>
          </a:xfrm>
          <a:prstGeom prst="rect">
            <a:avLst/>
          </a:prstGeom>
          <a:noFill/>
          <a:ln>
            <a:noFill/>
          </a:ln>
        </p:spPr>
        <p:style>
          <a:lnRef idx="0"/>
          <a:fillRef idx="0"/>
          <a:effectRef idx="0"/>
          <a:fontRef idx="minor"/>
        </p:style>
        <p:txBody>
          <a:bodyPr lIns="90000" rIns="90000" tIns="45000" bIns="45000">
            <a:normAutofit/>
          </a:bodyPr>
          <a:p>
            <a:pPr>
              <a:lnSpc>
                <a:spcPct val="90000"/>
              </a:lnSpc>
              <a:spcBef>
                <a:spcPts val="1001"/>
              </a:spcBef>
            </a:pPr>
            <a:r>
              <a:rPr b="1" lang="fr-FR" sz="2000" spc="-1" strike="noStrike">
                <a:solidFill>
                  <a:srgbClr val="548235"/>
                </a:solidFill>
                <a:latin typeface="Arial"/>
                <a:ea typeface="DejaVu Sans"/>
              </a:rPr>
              <a:t>Notations formelles</a:t>
            </a:r>
            <a:endParaRPr b="0" lang="fr-FR" sz="2000" spc="-1" strike="noStrike">
              <a:latin typeface="Arial"/>
            </a:endParaRPr>
          </a:p>
        </p:txBody>
      </p:sp>
      <p:sp>
        <p:nvSpPr>
          <p:cNvPr id="231" name="CustomShape 4"/>
          <p:cNvSpPr/>
          <p:nvPr/>
        </p:nvSpPr>
        <p:spPr>
          <a:xfrm>
            <a:off x="4038480" y="6356520"/>
            <a:ext cx="4113720" cy="36396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ea typeface="DejaVu Sans"/>
              </a:rPr>
              <a:t>Une section du De vita beata</a:t>
            </a:r>
            <a:endParaRPr b="0" lang="fr-FR" sz="1200" spc="-1" strike="noStrike">
              <a:latin typeface="Arial"/>
            </a:endParaRPr>
          </a:p>
        </p:txBody>
      </p:sp>
      <p:sp>
        <p:nvSpPr>
          <p:cNvPr id="232" name="CustomShape 5"/>
          <p:cNvSpPr/>
          <p:nvPr/>
        </p:nvSpPr>
        <p:spPr>
          <a:xfrm>
            <a:off x="8610480" y="6356520"/>
            <a:ext cx="2742120" cy="363960"/>
          </a:xfrm>
          <a:prstGeom prst="rect">
            <a:avLst/>
          </a:prstGeom>
          <a:noFill/>
          <a:ln>
            <a:noFill/>
          </a:ln>
        </p:spPr>
        <p:style>
          <a:lnRef idx="0"/>
          <a:fillRef idx="0"/>
          <a:effectRef idx="0"/>
          <a:fontRef idx="minor"/>
        </p:style>
        <p:txBody>
          <a:bodyPr lIns="90000" rIns="90000" tIns="45000" bIns="45000" anchor="ctr"/>
          <a:p>
            <a:pPr algn="r">
              <a:lnSpc>
                <a:spcPct val="100000"/>
              </a:lnSpc>
            </a:pPr>
            <a:fld id="{80CB6FC3-77D4-4035-9DB8-16A62300DC6B}" type="slidenum">
              <a:rPr b="0" lang="fr-FR" sz="1200" spc="-1" strike="noStrike">
                <a:solidFill>
                  <a:srgbClr val="8b8b8b"/>
                </a:solidFill>
                <a:latin typeface="Calibri"/>
                <a:ea typeface="DejaVu Sans"/>
              </a:rPr>
              <a:t>7</a:t>
            </a:fld>
            <a:endParaRPr b="0" lang="fr-FR" sz="1200" spc="-1" strike="noStrike">
              <a:latin typeface="Arial"/>
            </a:endParaRPr>
          </a:p>
        </p:txBody>
      </p:sp>
      <p:sp>
        <p:nvSpPr>
          <p:cNvPr id="233" name="CustomShape 6"/>
          <p:cNvSpPr/>
          <p:nvPr/>
        </p:nvSpPr>
        <p:spPr>
          <a:xfrm>
            <a:off x="6208560" y="1300320"/>
            <a:ext cx="5182200" cy="822960"/>
          </a:xfrm>
          <a:prstGeom prst="rect">
            <a:avLst/>
          </a:prstGeom>
          <a:noFill/>
          <a:ln>
            <a:noFill/>
          </a:ln>
        </p:spPr>
        <p:style>
          <a:lnRef idx="0"/>
          <a:fillRef idx="0"/>
          <a:effectRef idx="0"/>
          <a:fontRef idx="minor"/>
        </p:style>
        <p:txBody>
          <a:bodyPr lIns="90000" rIns="90000" tIns="45000" bIns="45000">
            <a:normAutofit/>
          </a:bodyPr>
          <a:p>
            <a:pPr>
              <a:lnSpc>
                <a:spcPct val="90000"/>
              </a:lnSpc>
              <a:spcBef>
                <a:spcPts val="1001"/>
              </a:spcBef>
            </a:pPr>
            <a:r>
              <a:rPr b="1" lang="fr-FR" sz="3200" spc="-1" strike="noStrike">
                <a:solidFill>
                  <a:srgbClr val="4472c4"/>
                </a:solidFill>
                <a:latin typeface="Calibri"/>
                <a:ea typeface="DejaVu Sans"/>
              </a:rPr>
              <a:t>Le contenu philosophique</a:t>
            </a:r>
            <a:endParaRPr b="0" lang="fr-FR" sz="3200" spc="-1" strike="noStrike">
              <a:latin typeface="Arial"/>
            </a:endParaRPr>
          </a:p>
        </p:txBody>
      </p:sp>
      <p:sp>
        <p:nvSpPr>
          <p:cNvPr id="234" name="CustomShape 7"/>
          <p:cNvSpPr/>
          <p:nvPr/>
        </p:nvSpPr>
        <p:spPr>
          <a:xfrm>
            <a:off x="5315040" y="1866960"/>
            <a:ext cx="6495120" cy="3637440"/>
          </a:xfrm>
          <a:prstGeom prst="round2DiagRect">
            <a:avLst>
              <a:gd name="adj1" fmla="val 16667"/>
              <a:gd name="adj2" fmla="val 0"/>
            </a:avLst>
          </a:prstGeom>
          <a:solidFill>
            <a:schemeClr val="accent4">
              <a:lumMod val="60000"/>
              <a:lumOff val="40000"/>
            </a:schemeClr>
          </a:solidFill>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nSpc>
                <a:spcPct val="90000"/>
              </a:lnSpc>
              <a:spcBef>
                <a:spcPts val="1001"/>
              </a:spcBef>
            </a:pPr>
            <a:endParaRPr b="0" lang="fr-FR" sz="1800" spc="-1" strike="noStrike">
              <a:latin typeface="Arial"/>
            </a:endParaRPr>
          </a:p>
          <a:p>
            <a:pPr>
              <a:lnSpc>
                <a:spcPct val="90000"/>
              </a:lnSpc>
              <a:spcBef>
                <a:spcPts val="1001"/>
              </a:spcBef>
            </a:pPr>
            <a:r>
              <a:rPr b="0" lang="fr-FR" sz="1800" spc="-1" strike="noStrike">
                <a:solidFill>
                  <a:srgbClr val="4472c4"/>
                </a:solidFill>
                <a:latin typeface="Calibri"/>
                <a:ea typeface="Calibri"/>
              </a:rPr>
              <a:t>1) Il est possible de définir brièvement l'homme heureux.</a:t>
            </a:r>
            <a:endParaRPr b="0" lang="fr-FR" sz="1800" spc="-1" strike="noStrike">
              <a:latin typeface="Arial"/>
            </a:endParaRPr>
          </a:p>
          <a:p>
            <a:pPr>
              <a:lnSpc>
                <a:spcPct val="90000"/>
              </a:lnSpc>
              <a:spcBef>
                <a:spcPts val="1001"/>
              </a:spcBef>
            </a:pPr>
            <a:r>
              <a:rPr b="0" lang="fr-FR" sz="1800" spc="-1" strike="noStrike">
                <a:solidFill>
                  <a:srgbClr val="4472c4"/>
                </a:solidFill>
                <a:latin typeface="Calibri"/>
                <a:ea typeface="Calibri"/>
              </a:rPr>
              <a:t>2) Comparaison avec les différentes compositions d'une armée.</a:t>
            </a:r>
            <a:endParaRPr b="0" lang="fr-FR" sz="1800" spc="-1" strike="noStrike">
              <a:latin typeface="Arial"/>
            </a:endParaRPr>
          </a:p>
          <a:p>
            <a:pPr>
              <a:lnSpc>
                <a:spcPct val="90000"/>
              </a:lnSpc>
              <a:spcBef>
                <a:spcPts val="1001"/>
              </a:spcBef>
            </a:pPr>
            <a:r>
              <a:rPr b="0" lang="fr-FR" sz="1800" spc="-1" strike="noStrike">
                <a:solidFill>
                  <a:srgbClr val="4472c4"/>
                </a:solidFill>
                <a:latin typeface="Calibri"/>
                <a:ea typeface="Calibri"/>
              </a:rPr>
              <a:t>3) Résumé ou digression : ce qui compte est le sens profond de la pensée.</a:t>
            </a:r>
            <a:endParaRPr b="0" lang="fr-FR" sz="1800" spc="-1" strike="noStrike">
              <a:latin typeface="Arial"/>
            </a:endParaRPr>
          </a:p>
          <a:p>
            <a:pPr>
              <a:lnSpc>
                <a:spcPct val="90000"/>
              </a:lnSpc>
              <a:spcBef>
                <a:spcPts val="1001"/>
              </a:spcBef>
            </a:pPr>
            <a:r>
              <a:rPr b="0" lang="fr-FR" sz="1800" spc="-1" strike="noStrike">
                <a:solidFill>
                  <a:srgbClr val="4472c4"/>
                </a:solidFill>
                <a:latin typeface="Calibri"/>
                <a:ea typeface="Calibri"/>
              </a:rPr>
              <a:t>4) Exemple de définition accumulative des conditions d’une </a:t>
            </a:r>
            <a:r>
              <a:rPr b="0" i="1" lang="fr-FR" sz="1800" spc="-1" strike="noStrike">
                <a:solidFill>
                  <a:srgbClr val="4472c4"/>
                </a:solidFill>
                <a:latin typeface="Calibri"/>
                <a:ea typeface="Calibri"/>
              </a:rPr>
              <a:t>vita beata</a:t>
            </a:r>
            <a:r>
              <a:rPr b="0" lang="fr-FR" sz="1800" spc="-1" strike="noStrike">
                <a:solidFill>
                  <a:srgbClr val="4472c4"/>
                </a:solidFill>
                <a:latin typeface="Calibri"/>
                <a:ea typeface="Calibri"/>
              </a:rPr>
              <a:t>.</a:t>
            </a:r>
            <a:endParaRPr b="0" lang="fr-FR" sz="1800" spc="-1" strike="noStrike">
              <a:latin typeface="Arial"/>
            </a:endParaRPr>
          </a:p>
          <a:p>
            <a:pPr>
              <a:lnSpc>
                <a:spcPct val="90000"/>
              </a:lnSpc>
              <a:spcBef>
                <a:spcPts val="1001"/>
              </a:spcBef>
            </a:pPr>
            <a:r>
              <a:rPr b="0" lang="fr-FR" sz="1800" spc="-1" strike="noStrike">
                <a:solidFill>
                  <a:srgbClr val="4472c4"/>
                </a:solidFill>
                <a:latin typeface="Calibri"/>
                <a:ea typeface="Calibri"/>
              </a:rPr>
              <a:t>5) Être heureux consiste à se réjouir de la maîtrise de ses désirs.</a:t>
            </a:r>
            <a:endParaRPr b="0" lang="fr-FR" sz="1800" spc="-1" strike="noStrike">
              <a:latin typeface="Arial"/>
            </a:endParaRPr>
          </a:p>
          <a:p>
            <a:pPr>
              <a:lnSpc>
                <a:spcPct val="90000"/>
              </a:lnSpc>
              <a:spcBef>
                <a:spcPts val="1001"/>
              </a:spcBef>
            </a:pPr>
            <a:r>
              <a:rPr b="0" lang="fr-FR" sz="1800" spc="-1" strike="noStrike">
                <a:solidFill>
                  <a:srgbClr val="4472c4"/>
                </a:solidFill>
                <a:latin typeface="Calibri"/>
                <a:ea typeface="Calibri"/>
              </a:rPr>
              <a:t>6) Car la recherche de vains plaisirs est douloureuse.</a:t>
            </a:r>
            <a:endParaRPr b="0" lang="fr-FR" sz="1800" spc="-1" strike="noStrike">
              <a:latin typeface="Arial"/>
            </a:endParaRPr>
          </a:p>
          <a:p>
            <a:pPr>
              <a:lnSpc>
                <a:spcPct val="90000"/>
              </a:lnSpc>
              <a:spcBef>
                <a:spcPts val="1001"/>
              </a:spcBef>
            </a:pPr>
            <a:r>
              <a:rPr b="0" lang="fr-FR" sz="1800" spc="-1" strike="noStrike">
                <a:solidFill>
                  <a:srgbClr val="4472c4"/>
                </a:solidFill>
                <a:latin typeface="Calibri"/>
                <a:ea typeface="Calibri"/>
              </a:rPr>
              <a:t>7) Une âme ainsi réglée sera libre et nécessairement tranquille.</a:t>
            </a:r>
            <a:endParaRPr b="0" lang="fr-FR" sz="1800" spc="-1" strike="noStrike">
              <a:latin typeface="Arial"/>
            </a:endParaRPr>
          </a:p>
          <a:p>
            <a:pPr>
              <a:lnSpc>
                <a:spcPct val="90000"/>
              </a:lnSpc>
              <a:spcBef>
                <a:spcPts val="1001"/>
              </a:spcBef>
            </a:pPr>
            <a:endParaRPr b="0" lang="fr-FR" sz="1800" spc="-1" strike="noStrike">
              <a:latin typeface="Arial"/>
            </a:endParaRPr>
          </a:p>
          <a:p>
            <a:pPr algn="ctr">
              <a:lnSpc>
                <a:spcPct val="100000"/>
              </a:lnSpc>
            </a:pPr>
            <a:endParaRPr b="0" lang="fr-FR" sz="1800" spc="-1" strike="noStrike">
              <a:latin typeface="Arial"/>
            </a:endParaRPr>
          </a:p>
        </p:txBody>
      </p:sp>
    </p:spTree>
  </p:cSld>
  <p:transition spd="slow">
    <p:push dir="u"/>
  </p:transition>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5" name="CustomShape 1"/>
          <p:cNvSpPr/>
          <p:nvPr/>
        </p:nvSpPr>
        <p:spPr>
          <a:xfrm>
            <a:off x="744480" y="343080"/>
            <a:ext cx="7302960" cy="722880"/>
          </a:xfrm>
          <a:prstGeom prst="rect">
            <a:avLst/>
          </a:prstGeom>
          <a:noFill/>
          <a:ln>
            <a:noFill/>
          </a:ln>
        </p:spPr>
        <p:style>
          <a:lnRef idx="0"/>
          <a:fillRef idx="0"/>
          <a:effectRef idx="0"/>
          <a:fontRef idx="minor"/>
        </p:style>
        <p:txBody>
          <a:bodyPr lIns="90000" rIns="90000" tIns="45000" bIns="45000" anchor="b"/>
          <a:p>
            <a:pPr>
              <a:lnSpc>
                <a:spcPct val="90000"/>
              </a:lnSpc>
            </a:pPr>
            <a:r>
              <a:rPr b="1" lang="fr-FR" sz="3200" spc="-1" strike="noStrike">
                <a:solidFill>
                  <a:srgbClr val="c55a11"/>
                </a:solidFill>
                <a:latin typeface="Calibri Light"/>
                <a:ea typeface="DejaVu Sans"/>
              </a:rPr>
              <a:t>La logique interne de la section choisie</a:t>
            </a:r>
            <a:endParaRPr b="0" lang="fr-FR" sz="3200" spc="-1" strike="noStrike">
              <a:latin typeface="Arial"/>
            </a:endParaRPr>
          </a:p>
        </p:txBody>
      </p:sp>
      <p:sp>
        <p:nvSpPr>
          <p:cNvPr id="236" name="CustomShape 2"/>
          <p:cNvSpPr/>
          <p:nvPr/>
        </p:nvSpPr>
        <p:spPr>
          <a:xfrm>
            <a:off x="58680" y="1863720"/>
            <a:ext cx="4904280" cy="5215320"/>
          </a:xfrm>
          <a:prstGeom prst="rect">
            <a:avLst/>
          </a:prstGeom>
          <a:noFill/>
          <a:ln>
            <a:noFill/>
          </a:ln>
        </p:spPr>
        <p:style>
          <a:lnRef idx="0"/>
          <a:fillRef idx="0"/>
          <a:effectRef idx="0"/>
          <a:fontRef idx="minor"/>
        </p:style>
        <p:txBody>
          <a:bodyPr lIns="90000" rIns="90000" tIns="45000" bIns="45000">
            <a:normAutofit/>
          </a:bodyPr>
          <a:p>
            <a:pPr algn="just">
              <a:lnSpc>
                <a:spcPct val="90000"/>
              </a:lnSpc>
              <a:spcBef>
                <a:spcPts val="1001"/>
              </a:spcBef>
            </a:pPr>
            <a:r>
              <a:rPr b="0" lang="fr-FR" sz="2000" spc="-1" strike="noStrike">
                <a:solidFill>
                  <a:srgbClr val="548235"/>
                </a:solidFill>
                <a:latin typeface="Calibri"/>
                <a:ea typeface="DejaVu Sans"/>
              </a:rPr>
              <a:t>1/ Finitio summi boni in se cogi potest.</a:t>
            </a:r>
            <a:endParaRPr b="0" lang="fr-FR" sz="2000" spc="-1" strike="noStrike">
              <a:latin typeface="Arial"/>
            </a:endParaRPr>
          </a:p>
          <a:p>
            <a:pPr algn="just">
              <a:lnSpc>
                <a:spcPct val="90000"/>
              </a:lnSpc>
              <a:spcBef>
                <a:spcPts val="1001"/>
              </a:spcBef>
            </a:pPr>
            <a:r>
              <a:rPr b="0" lang="fr-FR" sz="2000" spc="-1" strike="noStrike">
                <a:solidFill>
                  <a:srgbClr val="548235"/>
                </a:solidFill>
                <a:latin typeface="Calibri"/>
                <a:ea typeface="DejaVu Sans"/>
              </a:rPr>
              <a:t>2/ Itaque idem erit si...</a:t>
            </a:r>
            <a:endParaRPr b="0" lang="fr-FR" sz="2000" spc="-1" strike="noStrike">
              <a:latin typeface="Arial"/>
            </a:endParaRPr>
          </a:p>
          <a:p>
            <a:pPr algn="just">
              <a:lnSpc>
                <a:spcPct val="90000"/>
              </a:lnSpc>
              <a:spcBef>
                <a:spcPts val="1001"/>
              </a:spcBef>
            </a:pPr>
            <a:r>
              <a:rPr b="0" lang="fr-FR" sz="2000" spc="-1" strike="noStrike">
                <a:solidFill>
                  <a:srgbClr val="548235"/>
                </a:solidFill>
                <a:latin typeface="Calibri"/>
                <a:ea typeface="DejaVu Sans"/>
              </a:rPr>
              <a:t>3/ [Nam] licet idem in aliam atque aliam faciem salua et integra potestate transferre.</a:t>
            </a:r>
            <a:endParaRPr b="0" lang="fr-FR" sz="2000" spc="-1" strike="noStrike">
              <a:latin typeface="Arial"/>
            </a:endParaRPr>
          </a:p>
          <a:p>
            <a:pPr algn="just">
              <a:lnSpc>
                <a:spcPct val="90000"/>
              </a:lnSpc>
              <a:spcBef>
                <a:spcPts val="1001"/>
              </a:spcBef>
            </a:pPr>
            <a:r>
              <a:rPr b="0" lang="fr-FR" sz="2000" spc="-1" strike="noStrike">
                <a:solidFill>
                  <a:srgbClr val="548235"/>
                </a:solidFill>
                <a:latin typeface="Calibri"/>
                <a:ea typeface="DejaVu Sans"/>
              </a:rPr>
              <a:t>4/ Necesse est sequatur hilaritas continua.</a:t>
            </a:r>
            <a:endParaRPr b="0" lang="fr-FR" sz="2000" spc="-1" strike="noStrike">
              <a:latin typeface="Arial"/>
            </a:endParaRPr>
          </a:p>
          <a:p>
            <a:pPr algn="just">
              <a:lnSpc>
                <a:spcPct val="90000"/>
              </a:lnSpc>
              <a:spcBef>
                <a:spcPts val="1001"/>
              </a:spcBef>
            </a:pPr>
            <a:r>
              <a:rPr b="0" lang="fr-FR" sz="2000" spc="-1" strike="noStrike">
                <a:solidFill>
                  <a:srgbClr val="548235"/>
                </a:solidFill>
                <a:latin typeface="Calibri"/>
                <a:ea typeface="DejaVu Sans"/>
              </a:rPr>
              <a:t>5/ Ut quae suis gaudeat.</a:t>
            </a:r>
            <a:endParaRPr b="0" lang="fr-FR" sz="2000" spc="-1" strike="noStrike">
              <a:latin typeface="Arial"/>
            </a:endParaRPr>
          </a:p>
          <a:p>
            <a:pPr algn="just">
              <a:lnSpc>
                <a:spcPct val="90000"/>
              </a:lnSpc>
              <a:spcBef>
                <a:spcPts val="1001"/>
              </a:spcBef>
            </a:pPr>
            <a:r>
              <a:rPr b="0" lang="fr-FR" sz="2000" spc="-1" strike="noStrike">
                <a:solidFill>
                  <a:srgbClr val="548235"/>
                </a:solidFill>
                <a:latin typeface="Calibri"/>
                <a:ea typeface="DejaVu Sans"/>
              </a:rPr>
              <a:t>6/ Quo die infra voluptatem fuerit, et infra dolorem erit.</a:t>
            </a:r>
            <a:endParaRPr b="0" lang="fr-FR" sz="2000" spc="-1" strike="noStrike">
              <a:latin typeface="Arial"/>
            </a:endParaRPr>
          </a:p>
          <a:p>
            <a:pPr algn="just">
              <a:lnSpc>
                <a:spcPct val="90000"/>
              </a:lnSpc>
              <a:spcBef>
                <a:spcPts val="1001"/>
              </a:spcBef>
            </a:pPr>
            <a:r>
              <a:rPr b="0" lang="fr-FR" sz="2000" spc="-1" strike="noStrike">
                <a:solidFill>
                  <a:srgbClr val="548235"/>
                </a:solidFill>
                <a:latin typeface="Calibri"/>
                <a:ea typeface="DejaVu Sans"/>
              </a:rPr>
              <a:t>7/ Ergo exeundum ad libertatem est.</a:t>
            </a:r>
            <a:endParaRPr b="0" lang="fr-FR" sz="2000" spc="-1" strike="noStrike">
              <a:latin typeface="Arial"/>
            </a:endParaRPr>
          </a:p>
          <a:p>
            <a:pPr algn="just">
              <a:lnSpc>
                <a:spcPct val="90000"/>
              </a:lnSpc>
              <a:spcBef>
                <a:spcPts val="1001"/>
              </a:spcBef>
            </a:pPr>
            <a:r>
              <a:rPr b="0" lang="fr-FR" sz="2000" spc="-1" strike="noStrike">
                <a:solidFill>
                  <a:srgbClr val="548235"/>
                </a:solidFill>
                <a:latin typeface="Calibri"/>
                <a:ea typeface="DejaVu Sans"/>
              </a:rPr>
              <a:t>8/ Libertatem fortunae neglegentia tribuit.</a:t>
            </a:r>
            <a:endParaRPr b="0" lang="fr-FR" sz="2000" spc="-1" strike="noStrike">
              <a:latin typeface="Arial"/>
            </a:endParaRPr>
          </a:p>
          <a:p>
            <a:pPr algn="just">
              <a:lnSpc>
                <a:spcPct val="90000"/>
              </a:lnSpc>
              <a:spcBef>
                <a:spcPts val="1001"/>
              </a:spcBef>
            </a:pPr>
            <a:r>
              <a:rPr b="0" lang="fr-FR" sz="2000" spc="-1" strike="noStrike">
                <a:solidFill>
                  <a:srgbClr val="548235"/>
                </a:solidFill>
                <a:latin typeface="Calibri"/>
                <a:ea typeface="DejaVu Sans"/>
              </a:rPr>
              <a:t>9/ Tum orietur inaestimabile bonum  : quies mentis.</a:t>
            </a:r>
            <a:endParaRPr b="0" lang="fr-FR" sz="2000" spc="-1" strike="noStrike">
              <a:latin typeface="Arial"/>
            </a:endParaRPr>
          </a:p>
          <a:p>
            <a:pPr>
              <a:lnSpc>
                <a:spcPct val="90000"/>
              </a:lnSpc>
              <a:spcBef>
                <a:spcPts val="1001"/>
              </a:spcBef>
            </a:pPr>
            <a:endParaRPr b="0" lang="fr-FR" sz="2000" spc="-1" strike="noStrike">
              <a:latin typeface="Arial"/>
            </a:endParaRPr>
          </a:p>
        </p:txBody>
      </p:sp>
      <p:sp>
        <p:nvSpPr>
          <p:cNvPr id="237" name="CustomShape 3"/>
          <p:cNvSpPr/>
          <p:nvPr/>
        </p:nvSpPr>
        <p:spPr>
          <a:xfrm>
            <a:off x="744480" y="1378440"/>
            <a:ext cx="3931200" cy="3962880"/>
          </a:xfrm>
          <a:prstGeom prst="rect">
            <a:avLst/>
          </a:prstGeom>
          <a:noFill/>
          <a:ln>
            <a:noFill/>
          </a:ln>
        </p:spPr>
        <p:style>
          <a:lnRef idx="0"/>
          <a:fillRef idx="0"/>
          <a:effectRef idx="0"/>
          <a:fontRef idx="minor"/>
        </p:style>
        <p:txBody>
          <a:bodyPr lIns="90000" rIns="90000" tIns="45000" bIns="45000">
            <a:normAutofit/>
          </a:bodyPr>
          <a:p>
            <a:pPr>
              <a:lnSpc>
                <a:spcPct val="90000"/>
              </a:lnSpc>
              <a:spcBef>
                <a:spcPts val="1001"/>
              </a:spcBef>
            </a:pPr>
            <a:r>
              <a:rPr b="1" lang="fr-FR" sz="2000" spc="-1" strike="noStrike">
                <a:solidFill>
                  <a:srgbClr val="548235"/>
                </a:solidFill>
                <a:latin typeface="Arial"/>
                <a:ea typeface="DejaVu Sans"/>
              </a:rPr>
              <a:t>les causes → les effets (latin)</a:t>
            </a:r>
            <a:endParaRPr b="0" lang="fr-FR" sz="2000" spc="-1" strike="noStrike">
              <a:latin typeface="Arial"/>
            </a:endParaRPr>
          </a:p>
        </p:txBody>
      </p:sp>
      <p:sp>
        <p:nvSpPr>
          <p:cNvPr id="238" name="CustomShape 4"/>
          <p:cNvSpPr/>
          <p:nvPr/>
        </p:nvSpPr>
        <p:spPr>
          <a:xfrm>
            <a:off x="4038480" y="6356520"/>
            <a:ext cx="4113720" cy="363960"/>
          </a:xfrm>
          <a:prstGeom prst="rect">
            <a:avLst/>
          </a:prstGeom>
          <a:noFill/>
          <a:ln>
            <a:noFill/>
          </a:ln>
        </p:spPr>
        <p:style>
          <a:lnRef idx="0"/>
          <a:fillRef idx="0"/>
          <a:effectRef idx="0"/>
          <a:fontRef idx="minor"/>
        </p:style>
        <p:txBody>
          <a:bodyPr lIns="90000" rIns="90000" tIns="45000" bIns="45000" anchor="ctr"/>
          <a:p>
            <a:pPr algn="ctr">
              <a:lnSpc>
                <a:spcPct val="100000"/>
              </a:lnSpc>
            </a:pPr>
            <a:r>
              <a:rPr b="0" lang="fr-FR" sz="1200" spc="-1" strike="noStrike">
                <a:solidFill>
                  <a:srgbClr val="8b8b8b"/>
                </a:solidFill>
                <a:latin typeface="Calibri"/>
                <a:ea typeface="DejaVu Sans"/>
              </a:rPr>
              <a:t>Une section du De vita beata</a:t>
            </a:r>
            <a:endParaRPr b="0" lang="fr-FR" sz="1200" spc="-1" strike="noStrike">
              <a:latin typeface="Arial"/>
            </a:endParaRPr>
          </a:p>
        </p:txBody>
      </p:sp>
      <p:sp>
        <p:nvSpPr>
          <p:cNvPr id="239" name="CustomShape 5"/>
          <p:cNvSpPr/>
          <p:nvPr/>
        </p:nvSpPr>
        <p:spPr>
          <a:xfrm>
            <a:off x="8610480" y="6356520"/>
            <a:ext cx="2742120" cy="363960"/>
          </a:xfrm>
          <a:prstGeom prst="rect">
            <a:avLst/>
          </a:prstGeom>
          <a:noFill/>
          <a:ln>
            <a:noFill/>
          </a:ln>
        </p:spPr>
        <p:style>
          <a:lnRef idx="0"/>
          <a:fillRef idx="0"/>
          <a:effectRef idx="0"/>
          <a:fontRef idx="minor"/>
        </p:style>
        <p:txBody>
          <a:bodyPr lIns="90000" rIns="90000" tIns="45000" bIns="45000" anchor="ctr"/>
          <a:p>
            <a:pPr algn="r">
              <a:lnSpc>
                <a:spcPct val="100000"/>
              </a:lnSpc>
            </a:pPr>
            <a:fld id="{43570ED6-2D44-4249-B4FF-4DA4A53848A5}" type="slidenum">
              <a:rPr b="0" lang="fr-FR" sz="1200" spc="-1" strike="noStrike">
                <a:solidFill>
                  <a:srgbClr val="8b8b8b"/>
                </a:solidFill>
                <a:latin typeface="Calibri"/>
                <a:ea typeface="DejaVu Sans"/>
              </a:rPr>
              <a:t>8</a:t>
            </a:fld>
            <a:endParaRPr b="0" lang="fr-FR" sz="1200" spc="-1" strike="noStrike">
              <a:latin typeface="Arial"/>
            </a:endParaRPr>
          </a:p>
        </p:txBody>
      </p:sp>
      <p:sp>
        <p:nvSpPr>
          <p:cNvPr id="240" name="CustomShape 6"/>
          <p:cNvSpPr/>
          <p:nvPr/>
        </p:nvSpPr>
        <p:spPr>
          <a:xfrm>
            <a:off x="6208560" y="1300320"/>
            <a:ext cx="5182200" cy="822960"/>
          </a:xfrm>
          <a:prstGeom prst="rect">
            <a:avLst/>
          </a:prstGeom>
          <a:noFill/>
          <a:ln>
            <a:noFill/>
          </a:ln>
        </p:spPr>
        <p:style>
          <a:lnRef idx="0"/>
          <a:fillRef idx="0"/>
          <a:effectRef idx="0"/>
          <a:fontRef idx="minor"/>
        </p:style>
        <p:txBody>
          <a:bodyPr lIns="90000" rIns="90000" tIns="45000" bIns="45000">
            <a:normAutofit/>
          </a:bodyPr>
          <a:p>
            <a:pPr>
              <a:lnSpc>
                <a:spcPct val="90000"/>
              </a:lnSpc>
              <a:spcBef>
                <a:spcPts val="1001"/>
              </a:spcBef>
            </a:pPr>
            <a:r>
              <a:rPr b="1" lang="fr-FR" sz="1600" spc="-1" strike="noStrike">
                <a:solidFill>
                  <a:srgbClr val="4472c4"/>
                </a:solidFill>
                <a:latin typeface="Calibri"/>
                <a:ea typeface="DejaVu Sans"/>
              </a:rPr>
              <a:t>les causes →  les effets (français)</a:t>
            </a:r>
            <a:endParaRPr b="0" lang="fr-FR" sz="1600" spc="-1" strike="noStrike">
              <a:latin typeface="Arial"/>
            </a:endParaRPr>
          </a:p>
        </p:txBody>
      </p:sp>
      <p:sp>
        <p:nvSpPr>
          <p:cNvPr id="241" name="CustomShape 7"/>
          <p:cNvSpPr/>
          <p:nvPr/>
        </p:nvSpPr>
        <p:spPr>
          <a:xfrm>
            <a:off x="5362560" y="1714680"/>
            <a:ext cx="6495120" cy="4742280"/>
          </a:xfrm>
          <a:prstGeom prst="round2DiagRect">
            <a:avLst>
              <a:gd name="adj1" fmla="val 16667"/>
              <a:gd name="adj2" fmla="val 0"/>
            </a:avLst>
          </a:prstGeom>
          <a:solidFill>
            <a:schemeClr val="accent4">
              <a:lumMod val="60000"/>
              <a:lumOff val="40000"/>
            </a:schemeClr>
          </a:solidFill>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nSpc>
                <a:spcPct val="90000"/>
              </a:lnSpc>
              <a:spcBef>
                <a:spcPts val="1001"/>
              </a:spcBef>
            </a:pPr>
            <a:endParaRPr b="0" lang="fr-FR" sz="1800" spc="-1" strike="noStrike">
              <a:latin typeface="Arial"/>
            </a:endParaRPr>
          </a:p>
          <a:p>
            <a:pPr>
              <a:lnSpc>
                <a:spcPct val="90000"/>
              </a:lnSpc>
              <a:spcBef>
                <a:spcPts val="1001"/>
              </a:spcBef>
            </a:pPr>
            <a:r>
              <a:rPr b="0" lang="fr-FR" sz="1600" spc="-1" strike="noStrike">
                <a:solidFill>
                  <a:srgbClr val="4472c4"/>
                </a:solidFill>
                <a:latin typeface="Calibri"/>
                <a:ea typeface="Calibri"/>
              </a:rPr>
              <a:t>1) Il est possible de définir le souverain bien de manière plus ou moins développée.</a:t>
            </a:r>
            <a:endParaRPr b="0" lang="fr-FR" sz="1600" spc="-1" strike="noStrike">
              <a:latin typeface="Arial"/>
            </a:endParaRPr>
          </a:p>
          <a:p>
            <a:pPr>
              <a:lnSpc>
                <a:spcPct val="90000"/>
              </a:lnSpc>
              <a:spcBef>
                <a:spcPts val="1001"/>
              </a:spcBef>
            </a:pPr>
            <a:r>
              <a:rPr b="0" lang="fr-FR" sz="1600" spc="-1" strike="noStrike">
                <a:solidFill>
                  <a:srgbClr val="4472c4"/>
                </a:solidFill>
                <a:latin typeface="Calibri"/>
                <a:ea typeface="Calibri"/>
              </a:rPr>
              <a:t>2) C'est pourquoi ce sera la même chose si... (3 exemples de définitions).</a:t>
            </a:r>
            <a:endParaRPr b="0" lang="fr-FR" sz="1600" spc="-1" strike="noStrike">
              <a:latin typeface="Arial"/>
            </a:endParaRPr>
          </a:p>
          <a:p>
            <a:pPr>
              <a:lnSpc>
                <a:spcPct val="90000"/>
              </a:lnSpc>
              <a:spcBef>
                <a:spcPts val="1001"/>
              </a:spcBef>
            </a:pPr>
            <a:r>
              <a:rPr b="0" lang="fr-FR" sz="1600" spc="-1" strike="noStrike">
                <a:solidFill>
                  <a:srgbClr val="4472c4"/>
                </a:solidFill>
                <a:latin typeface="Calibri"/>
                <a:ea typeface="Calibri"/>
              </a:rPr>
              <a:t>3) En effet on peut présenter la même idée sous tel ou tel autre aspect on lui conservant un sens plein et intact.</a:t>
            </a:r>
            <a:endParaRPr b="0" lang="fr-FR" sz="1600" spc="-1" strike="noStrike">
              <a:latin typeface="Arial"/>
            </a:endParaRPr>
          </a:p>
          <a:p>
            <a:pPr>
              <a:lnSpc>
                <a:spcPct val="90000"/>
              </a:lnSpc>
              <a:spcBef>
                <a:spcPts val="1001"/>
              </a:spcBef>
            </a:pPr>
            <a:r>
              <a:rPr b="0" lang="fr-FR" sz="1600" spc="-1" strike="noStrike">
                <a:solidFill>
                  <a:srgbClr val="4472c4"/>
                </a:solidFill>
                <a:latin typeface="Calibri"/>
                <a:ea typeface="Calibri"/>
              </a:rPr>
              <a:t>4) La définition énumérative de la </a:t>
            </a:r>
            <a:r>
              <a:rPr b="0" i="1" lang="fr-FR" sz="1600" spc="-1" strike="noStrike">
                <a:solidFill>
                  <a:srgbClr val="4472c4"/>
                </a:solidFill>
                <a:latin typeface="Calibri"/>
                <a:ea typeface="Calibri"/>
              </a:rPr>
              <a:t>vita beata </a:t>
            </a:r>
            <a:r>
              <a:rPr b="0" lang="fr-FR" sz="1600" spc="-1" strike="noStrike">
                <a:solidFill>
                  <a:srgbClr val="4472c4"/>
                </a:solidFill>
                <a:latin typeface="Calibri"/>
                <a:ea typeface="Calibri"/>
              </a:rPr>
              <a:t>mènera à une certaine légèreté  d’être...</a:t>
            </a:r>
            <a:endParaRPr b="0" lang="fr-FR" sz="1600" spc="-1" strike="noStrike">
              <a:latin typeface="Arial"/>
            </a:endParaRPr>
          </a:p>
          <a:p>
            <a:pPr>
              <a:lnSpc>
                <a:spcPct val="90000"/>
              </a:lnSpc>
              <a:spcBef>
                <a:spcPts val="1001"/>
              </a:spcBef>
            </a:pPr>
            <a:r>
              <a:rPr b="0" lang="fr-FR" sz="1600" spc="-1" strike="noStrike">
                <a:solidFill>
                  <a:srgbClr val="4472c4"/>
                </a:solidFill>
                <a:latin typeface="Calibri"/>
                <a:ea typeface="Calibri"/>
              </a:rPr>
              <a:t>5) ...dans la mesure où l'âme se réjouira des biens qu'elle possède.</a:t>
            </a:r>
            <a:endParaRPr b="0" lang="fr-FR" sz="1600" spc="-1" strike="noStrike">
              <a:latin typeface="Arial"/>
            </a:endParaRPr>
          </a:p>
          <a:p>
            <a:pPr>
              <a:lnSpc>
                <a:spcPct val="90000"/>
              </a:lnSpc>
              <a:spcBef>
                <a:spcPts val="1001"/>
              </a:spcBef>
            </a:pPr>
            <a:r>
              <a:rPr b="0" lang="fr-FR" sz="1600" spc="-1" strike="noStrike">
                <a:solidFill>
                  <a:srgbClr val="4472c4"/>
                </a:solidFill>
                <a:latin typeface="Calibri"/>
                <a:ea typeface="Calibri"/>
              </a:rPr>
              <a:t>6) La recherche de vains plaisirs est nécessairement douloureuse :</a:t>
            </a:r>
            <a:endParaRPr b="0" lang="fr-FR" sz="1600" spc="-1" strike="noStrike">
              <a:latin typeface="Arial"/>
            </a:endParaRPr>
          </a:p>
          <a:p>
            <a:pPr>
              <a:lnSpc>
                <a:spcPct val="90000"/>
              </a:lnSpc>
              <a:spcBef>
                <a:spcPts val="1001"/>
              </a:spcBef>
            </a:pPr>
            <a:r>
              <a:rPr b="0" lang="fr-FR" sz="1600" spc="-1" strike="noStrike">
                <a:solidFill>
                  <a:srgbClr val="4472c4"/>
                </a:solidFill>
                <a:latin typeface="Calibri"/>
                <a:ea typeface="Calibri"/>
              </a:rPr>
              <a:t>7) Il faut donc trouver une issue vers la liberté.</a:t>
            </a:r>
            <a:endParaRPr b="0" lang="fr-FR" sz="1600" spc="-1" strike="noStrike">
              <a:latin typeface="Arial"/>
            </a:endParaRPr>
          </a:p>
          <a:p>
            <a:pPr>
              <a:lnSpc>
                <a:spcPct val="90000"/>
              </a:lnSpc>
              <a:spcBef>
                <a:spcPts val="1001"/>
              </a:spcBef>
            </a:pPr>
            <a:r>
              <a:rPr b="0" lang="fr-FR" sz="1600" spc="-1" strike="noStrike">
                <a:solidFill>
                  <a:srgbClr val="4472c4"/>
                </a:solidFill>
                <a:latin typeface="Calibri"/>
                <a:ea typeface="Calibri"/>
              </a:rPr>
              <a:t>8) Le mépris des coups du sort rend l’homme libre.</a:t>
            </a:r>
            <a:endParaRPr b="0" lang="fr-FR" sz="1600" spc="-1" strike="noStrike">
              <a:latin typeface="Arial"/>
            </a:endParaRPr>
          </a:p>
          <a:p>
            <a:pPr>
              <a:lnSpc>
                <a:spcPct val="90000"/>
              </a:lnSpc>
              <a:spcBef>
                <a:spcPts val="1001"/>
              </a:spcBef>
            </a:pPr>
            <a:r>
              <a:rPr b="0" lang="fr-FR" sz="1600" spc="-1" strike="noStrike">
                <a:solidFill>
                  <a:srgbClr val="4472c4"/>
                </a:solidFill>
                <a:latin typeface="Calibri"/>
                <a:ea typeface="Calibri"/>
              </a:rPr>
              <a:t>9) Il en résulte l'acquisition du bien inestimable : le repos de l'âme.</a:t>
            </a:r>
            <a:endParaRPr b="0" lang="fr-FR" sz="1600" spc="-1" strike="noStrike">
              <a:latin typeface="Arial"/>
            </a:endParaRPr>
          </a:p>
          <a:p>
            <a:pPr>
              <a:lnSpc>
                <a:spcPct val="90000"/>
              </a:lnSpc>
              <a:spcBef>
                <a:spcPts val="1001"/>
              </a:spcBef>
            </a:pPr>
            <a:endParaRPr b="0" lang="fr-FR" sz="1600" spc="-1" strike="noStrike">
              <a:latin typeface="Arial"/>
            </a:endParaRPr>
          </a:p>
          <a:p>
            <a:pPr algn="ctr">
              <a:lnSpc>
                <a:spcPct val="100000"/>
              </a:lnSpc>
            </a:pPr>
            <a:endParaRPr b="0" lang="fr-FR" sz="1600" spc="-1" strike="noStrike">
              <a:latin typeface="Arial"/>
            </a:endParaRPr>
          </a:p>
        </p:txBody>
      </p:sp>
      <p:sp>
        <p:nvSpPr>
          <p:cNvPr id="242" name="CustomShape 8"/>
          <p:cNvSpPr/>
          <p:nvPr/>
        </p:nvSpPr>
        <p:spPr>
          <a:xfrm>
            <a:off x="4215600" y="1973160"/>
            <a:ext cx="294120" cy="551520"/>
          </a:xfrm>
          <a:prstGeom prst="curvedLeftArrow">
            <a:avLst>
              <a:gd name="adj1" fmla="val 25000"/>
              <a:gd name="adj2" fmla="val 50000"/>
              <a:gd name="adj3" fmla="val 25000"/>
            </a:avLst>
          </a:prstGeom>
          <a:solidFill>
            <a:srgbClr val="7030a0"/>
          </a:solidFill>
          <a:ln>
            <a:round/>
          </a:ln>
        </p:spPr>
        <p:style>
          <a:lnRef idx="2">
            <a:schemeClr val="accent1">
              <a:shade val="50000"/>
            </a:schemeClr>
          </a:lnRef>
          <a:fillRef idx="1">
            <a:schemeClr val="accent1"/>
          </a:fillRef>
          <a:effectRef idx="0">
            <a:schemeClr val="accent1"/>
          </a:effectRef>
          <a:fontRef idx="minor"/>
        </p:style>
      </p:sp>
      <p:sp>
        <p:nvSpPr>
          <p:cNvPr id="243" name="CustomShape 9"/>
          <p:cNvSpPr/>
          <p:nvPr/>
        </p:nvSpPr>
        <p:spPr>
          <a:xfrm>
            <a:off x="4892040" y="1973160"/>
            <a:ext cx="342000" cy="913320"/>
          </a:xfrm>
          <a:prstGeom prst="curvedLeftArrow">
            <a:avLst>
              <a:gd name="adj1" fmla="val 25000"/>
              <a:gd name="adj2" fmla="val 50000"/>
              <a:gd name="adj3" fmla="val 25000"/>
            </a:avLst>
          </a:prstGeom>
          <a:solidFill>
            <a:srgbClr val="7030a0"/>
          </a:solidFill>
          <a:ln>
            <a:round/>
          </a:ln>
        </p:spPr>
        <p:style>
          <a:lnRef idx="2">
            <a:schemeClr val="accent1">
              <a:shade val="50000"/>
            </a:schemeClr>
          </a:lnRef>
          <a:fillRef idx="1">
            <a:schemeClr val="accent1"/>
          </a:fillRef>
          <a:effectRef idx="0">
            <a:schemeClr val="accent1"/>
          </a:effectRef>
          <a:fontRef idx="minor"/>
        </p:style>
      </p:sp>
      <p:sp>
        <p:nvSpPr>
          <p:cNvPr id="244" name="CustomShape 10"/>
          <p:cNvSpPr/>
          <p:nvPr/>
        </p:nvSpPr>
        <p:spPr>
          <a:xfrm flipV="1" rot="16200000">
            <a:off x="4353480" y="3621960"/>
            <a:ext cx="589320" cy="208440"/>
          </a:xfrm>
          <a:prstGeom prst="uturnArrow">
            <a:avLst>
              <a:gd name="adj1" fmla="val 25000"/>
              <a:gd name="adj2" fmla="val 25000"/>
              <a:gd name="adj3" fmla="val 25000"/>
              <a:gd name="adj4" fmla="val 43750"/>
              <a:gd name="adj5" fmla="val 75000"/>
            </a:avLst>
          </a:prstGeom>
          <a:solidFill>
            <a:srgbClr val="7030a0"/>
          </a:solidFill>
          <a:ln>
            <a:round/>
          </a:ln>
        </p:spPr>
        <p:style>
          <a:lnRef idx="2">
            <a:schemeClr val="accent1">
              <a:shade val="50000"/>
            </a:schemeClr>
          </a:lnRef>
          <a:fillRef idx="1">
            <a:schemeClr val="accent1"/>
          </a:fillRef>
          <a:effectRef idx="0">
            <a:schemeClr val="accent1"/>
          </a:effectRef>
          <a:fontRef idx="minor"/>
        </p:style>
      </p:sp>
      <p:sp>
        <p:nvSpPr>
          <p:cNvPr id="245" name="CustomShape 11"/>
          <p:cNvSpPr/>
          <p:nvPr/>
        </p:nvSpPr>
        <p:spPr>
          <a:xfrm>
            <a:off x="4968360" y="4297320"/>
            <a:ext cx="275040" cy="732240"/>
          </a:xfrm>
          <a:prstGeom prst="curvedLeftArrow">
            <a:avLst>
              <a:gd name="adj1" fmla="val 25000"/>
              <a:gd name="adj2" fmla="val 50000"/>
              <a:gd name="adj3" fmla="val 25000"/>
            </a:avLst>
          </a:prstGeom>
          <a:solidFill>
            <a:srgbClr val="7030a0"/>
          </a:solidFill>
          <a:ln>
            <a:round/>
          </a:ln>
        </p:spPr>
        <p:style>
          <a:lnRef idx="2">
            <a:schemeClr val="accent1">
              <a:shade val="50000"/>
            </a:schemeClr>
          </a:lnRef>
          <a:fillRef idx="1">
            <a:schemeClr val="accent1"/>
          </a:fillRef>
          <a:effectRef idx="0">
            <a:schemeClr val="accent1"/>
          </a:effectRef>
          <a:fontRef idx="minor"/>
        </p:style>
      </p:sp>
      <p:sp>
        <p:nvSpPr>
          <p:cNvPr id="246" name="CustomShape 12"/>
          <p:cNvSpPr/>
          <p:nvPr/>
        </p:nvSpPr>
        <p:spPr>
          <a:xfrm>
            <a:off x="4968360" y="5344920"/>
            <a:ext cx="275040" cy="732240"/>
          </a:xfrm>
          <a:prstGeom prst="curvedLeftArrow">
            <a:avLst>
              <a:gd name="adj1" fmla="val 25000"/>
              <a:gd name="adj2" fmla="val 50000"/>
              <a:gd name="adj3" fmla="val 25000"/>
            </a:avLst>
          </a:prstGeom>
          <a:solidFill>
            <a:srgbClr val="7030a0"/>
          </a:solidFill>
          <a:ln>
            <a:round/>
          </a:ln>
        </p:spPr>
        <p:style>
          <a:lnRef idx="2">
            <a:schemeClr val="accent1">
              <a:shade val="50000"/>
            </a:schemeClr>
          </a:lnRef>
          <a:fillRef idx="1">
            <a:schemeClr val="accent1"/>
          </a:fillRef>
          <a:effectRef idx="0">
            <a:schemeClr val="accent1"/>
          </a:effectRef>
          <a:fontRef idx="minor"/>
        </p:style>
      </p:sp>
    </p:spTree>
  </p:cSld>
  <p:transition spd="slow">
    <p:fade/>
  </p:transition>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47" name="CustomShape 1"/>
          <p:cNvSpPr/>
          <p:nvPr/>
        </p:nvSpPr>
        <p:spPr>
          <a:xfrm>
            <a:off x="0" y="0"/>
            <a:ext cx="5613840" cy="6856920"/>
          </a:xfrm>
          <a:prstGeom prst="rect">
            <a:avLst/>
          </a:prstGeom>
          <a:gradFill rotWithShape="0">
            <a:gsLst>
              <a:gs pos="0">
                <a:srgbClr val="4472c4">
                  <a:alpha val="83000"/>
                </a:srgbClr>
              </a:gs>
              <a:gs pos="100000">
                <a:srgbClr val="4472c4">
                  <a:alpha val="60000"/>
                </a:srgbClr>
              </a:gs>
            </a:gsLst>
            <a:lin ang="4200000"/>
          </a:gradFill>
          <a:ln>
            <a:noFill/>
          </a:ln>
        </p:spPr>
        <p:style>
          <a:lnRef idx="2">
            <a:schemeClr val="accent1">
              <a:shade val="50000"/>
            </a:schemeClr>
          </a:lnRef>
          <a:fillRef idx="1">
            <a:schemeClr val="accent1"/>
          </a:fillRef>
          <a:effectRef idx="0">
            <a:schemeClr val="accent1"/>
          </a:effectRef>
          <a:fontRef idx="minor"/>
        </p:style>
      </p:sp>
      <p:pic>
        <p:nvPicPr>
          <p:cNvPr id="248" name="Picture 39" descr=""/>
          <p:cNvPicPr/>
          <p:nvPr/>
        </p:nvPicPr>
        <p:blipFill>
          <a:blip r:embed="rId1"/>
          <a:stretch/>
        </p:blipFill>
        <p:spPr>
          <a:xfrm>
            <a:off x="0" y="0"/>
            <a:ext cx="12191040" cy="6856920"/>
          </a:xfrm>
          <a:prstGeom prst="rect">
            <a:avLst/>
          </a:prstGeom>
          <a:ln>
            <a:noFill/>
          </a:ln>
        </p:spPr>
      </p:pic>
      <p:sp>
        <p:nvSpPr>
          <p:cNvPr id="249" name="CustomShape 2"/>
          <p:cNvSpPr/>
          <p:nvPr/>
        </p:nvSpPr>
        <p:spPr>
          <a:xfrm>
            <a:off x="3951720" y="112680"/>
            <a:ext cx="4631760" cy="1452960"/>
          </a:xfrm>
          <a:prstGeom prst="rect">
            <a:avLst/>
          </a:prstGeom>
          <a:noFill/>
          <a:ln>
            <a:noFill/>
          </a:ln>
        </p:spPr>
        <p:style>
          <a:lnRef idx="0"/>
          <a:fillRef idx="0"/>
          <a:effectRef idx="0"/>
          <a:fontRef idx="minor"/>
        </p:style>
        <p:txBody>
          <a:bodyPr lIns="90000" rIns="90000" tIns="45000" bIns="45000" anchor="ctr">
            <a:normAutofit fontScale="44000"/>
          </a:bodyPr>
          <a:p>
            <a:pPr>
              <a:lnSpc>
                <a:spcPct val="90000"/>
              </a:lnSpc>
            </a:pPr>
            <a:r>
              <a:rPr b="1" lang="fr-FR" sz="4800" spc="-1" strike="noStrike">
                <a:solidFill>
                  <a:srgbClr val="c55a11"/>
                </a:solidFill>
                <a:latin typeface="Contoso Suites"/>
                <a:ea typeface="DejaVu Sans"/>
              </a:rPr>
              <a:t>Les références stoïciennes</a:t>
            </a:r>
            <a:endParaRPr b="0" lang="fr-FR" sz="4800" spc="-1" strike="noStrike">
              <a:latin typeface="Arial"/>
            </a:endParaRPr>
          </a:p>
        </p:txBody>
      </p:sp>
      <p:sp>
        <p:nvSpPr>
          <p:cNvPr id="250" name="CustomShape 3"/>
          <p:cNvSpPr/>
          <p:nvPr/>
        </p:nvSpPr>
        <p:spPr>
          <a:xfrm>
            <a:off x="0" y="738720"/>
            <a:ext cx="4999320" cy="5400000"/>
          </a:xfrm>
          <a:custGeom>
            <a:avLst/>
            <a:gdLst/>
            <a:ah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p:style>
      </p:sp>
      <p:sp>
        <p:nvSpPr>
          <p:cNvPr id="251" name="CustomShape 4"/>
          <p:cNvSpPr/>
          <p:nvPr/>
        </p:nvSpPr>
        <p:spPr>
          <a:xfrm>
            <a:off x="695880" y="1913760"/>
            <a:ext cx="4971240" cy="3810600"/>
          </a:xfrm>
          <a:prstGeom prst="rect">
            <a:avLst/>
          </a:prstGeom>
          <a:noFill/>
          <a:ln>
            <a:noFill/>
          </a:ln>
        </p:spPr>
        <p:style>
          <a:lnRef idx="0"/>
          <a:fillRef idx="0"/>
          <a:effectRef idx="0"/>
          <a:fontRef idx="minor"/>
        </p:style>
        <p:txBody>
          <a:bodyPr lIns="90000" rIns="90000" tIns="45000" bIns="45000">
            <a:normAutofit/>
          </a:bodyPr>
          <a:p>
            <a:pPr>
              <a:lnSpc>
                <a:spcPct val="90000"/>
              </a:lnSpc>
              <a:spcBef>
                <a:spcPts val="1001"/>
              </a:spcBef>
            </a:pPr>
            <a:r>
              <a:rPr b="1" lang="fr-FR" sz="2400" spc="-1" strike="noStrike">
                <a:solidFill>
                  <a:srgbClr val="000000"/>
                </a:solidFill>
                <a:latin typeface="Calibri"/>
                <a:ea typeface="DejaVu Sans"/>
              </a:rPr>
              <a:t>L'école de Zénon, le fondateur</a:t>
            </a:r>
            <a:endParaRPr b="0" lang="fr-FR" sz="2400" spc="-1" strike="noStrike">
              <a:latin typeface="Arial"/>
            </a:endParaRPr>
          </a:p>
          <a:p>
            <a:pPr>
              <a:lnSpc>
                <a:spcPct val="90000"/>
              </a:lnSpc>
              <a:spcBef>
                <a:spcPts val="1001"/>
              </a:spcBef>
            </a:pPr>
            <a:endParaRPr b="0" lang="fr-FR" sz="2400" spc="-1" strike="noStrike">
              <a:latin typeface="Arial"/>
            </a:endParaRPr>
          </a:p>
          <a:p>
            <a:pPr>
              <a:lnSpc>
                <a:spcPct val="90000"/>
              </a:lnSpc>
              <a:spcBef>
                <a:spcPts val="1001"/>
              </a:spcBef>
            </a:pPr>
            <a:r>
              <a:rPr b="0" lang="fr-FR" sz="1800" spc="-1" strike="noStrike">
                <a:solidFill>
                  <a:srgbClr val="000000"/>
                </a:solidFill>
                <a:latin typeface="Calibri"/>
                <a:ea typeface="DejaVu Sans"/>
              </a:rPr>
              <a:t>Le souverain bien réside dans l'exercice de la vertu.</a:t>
            </a:r>
            <a:endParaRPr b="0" lang="fr-FR" sz="1800" spc="-1" strike="noStrike">
              <a:latin typeface="Arial"/>
            </a:endParaRPr>
          </a:p>
          <a:p>
            <a:pPr>
              <a:lnSpc>
                <a:spcPct val="90000"/>
              </a:lnSpc>
              <a:spcBef>
                <a:spcPts val="1001"/>
              </a:spcBef>
            </a:pPr>
            <a:r>
              <a:rPr b="0" lang="fr-FR" sz="1800" spc="-1" strike="noStrike">
                <a:solidFill>
                  <a:srgbClr val="000000"/>
                </a:solidFill>
                <a:latin typeface="Calibri"/>
                <a:ea typeface="DejaVu Sans"/>
              </a:rPr>
              <a:t>La vertu offre à l'homme un bien qui demeure à l'abri des surprises de la fortune.</a:t>
            </a:r>
            <a:endParaRPr b="0" lang="fr-FR" sz="1800" spc="-1" strike="noStrike">
              <a:latin typeface="Arial"/>
            </a:endParaRPr>
          </a:p>
          <a:p>
            <a:pPr>
              <a:lnSpc>
                <a:spcPct val="90000"/>
              </a:lnSpc>
              <a:spcBef>
                <a:spcPts val="1001"/>
              </a:spcBef>
            </a:pPr>
            <a:r>
              <a:rPr b="0" lang="fr-FR" sz="1800" spc="-1" strike="noStrike">
                <a:solidFill>
                  <a:srgbClr val="000000"/>
                </a:solidFill>
                <a:latin typeface="Calibri"/>
                <a:ea typeface="DejaVu Sans"/>
              </a:rPr>
              <a:t>Ce bien est donné par la nature et est identifié au repos que goûte l'âme du stoïcien.</a:t>
            </a:r>
            <a:endParaRPr b="0" lang="fr-FR" sz="1800" spc="-1" strike="noStrike">
              <a:latin typeface="Arial"/>
            </a:endParaRPr>
          </a:p>
          <a:p>
            <a:pPr>
              <a:lnSpc>
                <a:spcPct val="90000"/>
              </a:lnSpc>
              <a:spcBef>
                <a:spcPts val="1001"/>
              </a:spcBef>
            </a:pPr>
            <a:r>
              <a:rPr b="0" lang="fr-FR" sz="1800" spc="-1" strike="noStrike">
                <a:solidFill>
                  <a:srgbClr val="000000"/>
                </a:solidFill>
                <a:latin typeface="Calibri"/>
                <a:ea typeface="DejaVu Sans"/>
              </a:rPr>
              <a:t>Mention des « indifférents » (</a:t>
            </a:r>
            <a:r>
              <a:rPr b="0" lang="fr-FR" sz="1800" spc="-1" strike="noStrike">
                <a:solidFill>
                  <a:srgbClr val="000000"/>
                </a:solidFill>
                <a:latin typeface="Arial"/>
                <a:ea typeface="DejaVu Sans"/>
              </a:rPr>
              <a:t>ἀδιάφορα)</a:t>
            </a:r>
            <a:r>
              <a:rPr b="0" lang="fr-FR" sz="1800" spc="-1" strike="noStrike">
                <a:solidFill>
                  <a:srgbClr val="000000"/>
                </a:solidFill>
                <a:latin typeface="Calibri"/>
                <a:ea typeface="DejaVu Sans"/>
              </a:rPr>
              <a:t>, ces objets situés entre les biens qui font accéder à la vertu et les maux qui font sombrer l’âme humaine.</a:t>
            </a:r>
            <a:endParaRPr b="0" lang="fr-FR" sz="1800" spc="-1" strike="noStrike">
              <a:latin typeface="Arial"/>
            </a:endParaRPr>
          </a:p>
          <a:p>
            <a:pPr>
              <a:lnSpc>
                <a:spcPct val="90000"/>
              </a:lnSpc>
              <a:spcBef>
                <a:spcPts val="1001"/>
              </a:spcBef>
            </a:pPr>
            <a:endParaRPr b="0" lang="fr-FR" sz="1800" spc="-1" strike="noStrike">
              <a:latin typeface="Arial"/>
            </a:endParaRPr>
          </a:p>
          <a:p>
            <a:pPr>
              <a:lnSpc>
                <a:spcPct val="90000"/>
              </a:lnSpc>
              <a:spcBef>
                <a:spcPts val="1001"/>
              </a:spcBef>
            </a:pPr>
            <a:endParaRPr b="0" lang="fr-FR" sz="1800" spc="-1" strike="noStrike">
              <a:latin typeface="Arial"/>
            </a:endParaRPr>
          </a:p>
        </p:txBody>
      </p:sp>
      <p:sp>
        <p:nvSpPr>
          <p:cNvPr id="252" name="CustomShape 5"/>
          <p:cNvSpPr/>
          <p:nvPr/>
        </p:nvSpPr>
        <p:spPr>
          <a:xfrm>
            <a:off x="5536440" y="6223680"/>
            <a:ext cx="5288400" cy="312840"/>
          </a:xfrm>
          <a:prstGeom prst="rect">
            <a:avLst/>
          </a:prstGeom>
          <a:noFill/>
          <a:ln>
            <a:noFill/>
          </a:ln>
        </p:spPr>
        <p:style>
          <a:lnRef idx="0"/>
          <a:fillRef idx="0"/>
          <a:effectRef idx="0"/>
          <a:fontRef idx="minor"/>
        </p:style>
        <p:txBody>
          <a:bodyPr lIns="90000" rIns="90000" tIns="45000" bIns="45000" anchor="ctr">
            <a:normAutofit/>
          </a:bodyPr>
          <a:p>
            <a:pPr algn="r">
              <a:lnSpc>
                <a:spcPct val="100000"/>
              </a:lnSpc>
              <a:spcAft>
                <a:spcPts val="601"/>
              </a:spcAft>
            </a:pPr>
            <a:r>
              <a:rPr b="0" lang="fr-FR" sz="1100" spc="-1" strike="noStrike">
                <a:solidFill>
                  <a:srgbClr val="898989"/>
                </a:solidFill>
                <a:latin typeface="Calibri"/>
                <a:ea typeface="DejaVu Sans"/>
              </a:rPr>
              <a:t>Une section du De vita beata</a:t>
            </a:r>
            <a:endParaRPr b="0" lang="fr-FR" sz="1100" spc="-1" strike="noStrike">
              <a:latin typeface="Arial"/>
            </a:endParaRPr>
          </a:p>
        </p:txBody>
      </p:sp>
      <p:sp>
        <p:nvSpPr>
          <p:cNvPr id="253" name="CustomShape 6"/>
          <p:cNvSpPr/>
          <p:nvPr/>
        </p:nvSpPr>
        <p:spPr>
          <a:xfrm>
            <a:off x="10825920" y="6223680"/>
            <a:ext cx="569520" cy="312840"/>
          </a:xfrm>
          <a:prstGeom prst="rect">
            <a:avLst/>
          </a:prstGeom>
          <a:noFill/>
          <a:ln>
            <a:noFill/>
          </a:ln>
        </p:spPr>
        <p:style>
          <a:lnRef idx="0"/>
          <a:fillRef idx="0"/>
          <a:effectRef idx="0"/>
          <a:fontRef idx="minor"/>
        </p:style>
        <p:txBody>
          <a:bodyPr lIns="90000" rIns="90000" tIns="45000" bIns="45000" anchor="ctr">
            <a:normAutofit/>
          </a:bodyPr>
          <a:p>
            <a:pPr algn="r">
              <a:lnSpc>
                <a:spcPct val="90000"/>
              </a:lnSpc>
              <a:spcAft>
                <a:spcPts val="601"/>
              </a:spcAft>
            </a:pPr>
            <a:fld id="{AB2965AD-D017-4693-A758-04A6EF8B5B57}" type="slidenum">
              <a:rPr b="0" lang="fr-FR" sz="900" spc="-1" strike="noStrike">
                <a:solidFill>
                  <a:srgbClr val="898989"/>
                </a:solidFill>
                <a:latin typeface="Calibri"/>
                <a:ea typeface="DejaVu Sans"/>
              </a:rPr>
              <a:t>9</a:t>
            </a:fld>
            <a:endParaRPr b="0" lang="fr-FR" sz="900" spc="-1" strike="noStrike">
              <a:latin typeface="Arial"/>
            </a:endParaRPr>
          </a:p>
        </p:txBody>
      </p:sp>
      <p:grpSp>
        <p:nvGrpSpPr>
          <p:cNvPr id="254" name="Group 7"/>
          <p:cNvGrpSpPr/>
          <p:nvPr/>
        </p:nvGrpSpPr>
        <p:grpSpPr>
          <a:xfrm>
            <a:off x="6095880" y="1500120"/>
            <a:ext cx="5214600" cy="4500360"/>
            <a:chOff x="6095880" y="1500120"/>
            <a:chExt cx="5214600" cy="4500360"/>
          </a:xfrm>
        </p:grpSpPr>
        <p:sp>
          <p:nvSpPr>
            <p:cNvPr id="255" name="CustomShape 8"/>
            <p:cNvSpPr/>
            <p:nvPr/>
          </p:nvSpPr>
          <p:spPr>
            <a:xfrm>
              <a:off x="6095880" y="1500120"/>
              <a:ext cx="4977000" cy="1619640"/>
            </a:xfrm>
            <a:prstGeom prst="roundRect">
              <a:avLst>
                <a:gd name="adj" fmla="val 16667"/>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a:gradFill>
            <a:ln>
              <a:noFill/>
            </a:ln>
            <a:effectLst>
              <a:outerShdw blurRad="40000" dir="5400000" dist="23040" rotWithShape="0">
                <a:srgbClr val="000000">
                  <a:alpha val="35000"/>
                </a:srgbClr>
              </a:outerShdw>
            </a:effectLst>
          </p:spPr>
          <p:style>
            <a:lnRef idx="0"/>
            <a:fillRef idx="0"/>
            <a:effectRef idx="2"/>
            <a:fontRef idx="minor"/>
          </p:style>
          <p:txBody>
            <a:bodyPr lIns="166680" rIns="87480" tIns="166680" bIns="166320" anchor="ctr"/>
            <a:p>
              <a:pPr>
                <a:lnSpc>
                  <a:spcPct val="90000"/>
                </a:lnSpc>
                <a:spcAft>
                  <a:spcPts val="805"/>
                </a:spcAft>
              </a:pPr>
              <a:r>
                <a:rPr b="1" lang="fr-FR" sz="2000" spc="-1" strike="noStrike">
                  <a:solidFill>
                    <a:srgbClr val="0000b0"/>
                  </a:solidFill>
                  <a:latin typeface="Arial"/>
                  <a:ea typeface="DejaVu Sans"/>
                </a:rPr>
                <a:t>Idées propres à Sénèque</a:t>
              </a:r>
              <a:endParaRPr b="1" lang="fr-FR" sz="2000" spc="-1" strike="noStrike">
                <a:solidFill>
                  <a:srgbClr val="0000b0"/>
                </a:solidFill>
                <a:latin typeface="Arial"/>
              </a:endParaRPr>
            </a:p>
          </p:txBody>
        </p:sp>
        <p:sp>
          <p:nvSpPr>
            <p:cNvPr id="256" name="CustomShape 9"/>
            <p:cNvSpPr/>
            <p:nvPr/>
          </p:nvSpPr>
          <p:spPr>
            <a:xfrm>
              <a:off x="6095880" y="3143160"/>
              <a:ext cx="5214600" cy="2857320"/>
            </a:xfrm>
            <a:prstGeom prst="roundRect">
              <a:avLst>
                <a:gd name="adj" fmla="val 16667"/>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a:gradFill>
            <a:ln>
              <a:noFill/>
            </a:ln>
            <a:effectLst>
              <a:outerShdw blurRad="40000" dir="5400000" dist="23040" rotWithShape="0">
                <a:srgbClr val="000000">
                  <a:alpha val="35000"/>
                </a:srgbClr>
              </a:outerShdw>
            </a:effectLst>
          </p:spPr>
          <p:style>
            <a:lnRef idx="0"/>
            <a:fillRef idx="0"/>
            <a:effectRef idx="2"/>
            <a:fontRef idx="minor"/>
          </p:style>
          <p:txBody>
            <a:bodyPr lIns="166680" rIns="87480" tIns="166680" bIns="166320" anchor="ctr"/>
            <a:p>
              <a:pPr>
                <a:lnSpc>
                  <a:spcPct val="90000"/>
                </a:lnSpc>
                <a:spcAft>
                  <a:spcPts val="805"/>
                </a:spcAft>
              </a:pPr>
              <a:r>
                <a:rPr b="0" lang="fr-FR" sz="1800" spc="-1" strike="noStrike">
                  <a:solidFill>
                    <a:srgbClr val="ffffff"/>
                  </a:solidFill>
                  <a:latin typeface="Arial"/>
                  <a:ea typeface="DejaVu Sans"/>
                </a:rPr>
                <a:t>L'austérité, voire l'ascèse stoïcienne, est mise au second plan par Sénèque, qui ne rejette pas la possibilité de vivre en vertueux au milieu des richesses (cf. p. 50 ; section XXI).</a:t>
              </a:r>
              <a:endParaRPr b="0" lang="fr-FR" sz="1800" spc="-1" strike="noStrike">
                <a:latin typeface="Arial"/>
              </a:endParaRPr>
            </a:p>
            <a:p>
              <a:pPr>
                <a:lnSpc>
                  <a:spcPct val="90000"/>
                </a:lnSpc>
                <a:spcAft>
                  <a:spcPts val="805"/>
                </a:spcAft>
              </a:pPr>
              <a:r>
                <a:rPr b="0" lang="fr-FR" sz="1800" spc="-1" strike="noStrike">
                  <a:solidFill>
                    <a:srgbClr val="ffffff"/>
                  </a:solidFill>
                  <a:latin typeface="Arial"/>
                  <a:ea typeface="DejaVu Sans"/>
                </a:rPr>
                <a:t>Sénèque n’évoque pas précisément les indifférents, mais plutôt une</a:t>
              </a:r>
              <a:r>
                <a:rPr b="0" lang="fr-FR" sz="1800" spc="-1" strike="noStrike">
                  <a:solidFill>
                    <a:srgbClr val="548235"/>
                  </a:solidFill>
                  <a:latin typeface="Arial"/>
                  <a:ea typeface="DejaVu Sans"/>
                </a:rPr>
                <a:t> </a:t>
              </a:r>
              <a:r>
                <a:rPr b="0" i="1" lang="fr-FR" sz="1800" spc="-1" strike="noStrike">
                  <a:solidFill>
                    <a:srgbClr val="548235"/>
                  </a:solidFill>
                  <a:latin typeface="Arial"/>
                  <a:ea typeface="DejaVu Sans"/>
                </a:rPr>
                <a:t>neglegentia</a:t>
              </a:r>
              <a:r>
                <a:rPr b="0" lang="fr-FR" sz="1800" spc="-1" strike="noStrike">
                  <a:solidFill>
                    <a:srgbClr val="548235"/>
                  </a:solidFill>
                  <a:latin typeface="Arial"/>
                  <a:ea typeface="DejaVu Sans"/>
                </a:rPr>
                <a:t> </a:t>
              </a:r>
              <a:r>
                <a:rPr b="0" lang="fr-FR" sz="1800" spc="-1" strike="noStrike">
                  <a:solidFill>
                    <a:srgbClr val="ffffff"/>
                  </a:solidFill>
                  <a:latin typeface="Arial"/>
                  <a:ea typeface="DejaVu Sans"/>
                </a:rPr>
                <a:t>à l’égard des coups de la fortune.</a:t>
              </a:r>
              <a:endParaRPr b="0" lang="fr-FR" sz="1800" spc="-1" strike="noStrike">
                <a:latin typeface="Arial"/>
              </a:endParaRPr>
            </a:p>
            <a:p>
              <a:pPr>
                <a:lnSpc>
                  <a:spcPct val="90000"/>
                </a:lnSpc>
                <a:spcAft>
                  <a:spcPts val="805"/>
                </a:spcAft>
              </a:pPr>
              <a:endParaRPr b="0" lang="fr-FR" sz="1800" spc="-1" strike="noStrike">
                <a:latin typeface="Arial"/>
              </a:endParaRPr>
            </a:p>
            <a:p>
              <a:pPr>
                <a:lnSpc>
                  <a:spcPct val="90000"/>
                </a:lnSpc>
                <a:spcAft>
                  <a:spcPts val="805"/>
                </a:spcAft>
              </a:pPr>
              <a:endParaRPr b="0" lang="fr-FR" sz="1800" spc="-1" strike="noStrike">
                <a:latin typeface="Arial"/>
              </a:endParaRPr>
            </a:p>
          </p:txBody>
        </p:sp>
      </p:grpSp>
      <p:grpSp>
        <p:nvGrpSpPr>
          <p:cNvPr id="257" name="Group 10"/>
          <p:cNvGrpSpPr/>
          <p:nvPr/>
        </p:nvGrpSpPr>
        <p:grpSpPr>
          <a:xfrm>
            <a:off x="0" y="0"/>
            <a:ext cx="36000" cy="36000"/>
            <a:chOff x="0" y="0"/>
            <a:chExt cx="36000" cy="36000"/>
          </a:xfrm>
        </p:grpSpPr>
      </p:grpSp>
    </p:spTree>
  </p:cSld>
  <p:transition spd="med">
    <p:pull dir="r"/>
  </p:transition>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139</TotalTime>
  <Application>LibreOffice/6.1.2.1$Windows_X86_64 LibreOffice_project/65905a128db06ba48db947242809d14d3f9a93fe</Application>
  <Words>2643</Words>
  <Paragraphs>199</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2020-03-25T11:18:56Z</dcterms:created>
  <dc:creator/>
  <dc:description/>
  <dc:language>fr-FR</dc:language>
  <cp:lastModifiedBy/>
  <dcterms:modified xsi:type="dcterms:W3CDTF">2021-12-08T12:04:46Z</dcterms:modified>
  <cp:revision>1489</cp:revision>
  <dc:subject/>
  <dc:title>Une section d</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Personnalisé</vt:lpwstr>
  </property>
  <property fmtid="{D5CDD505-2E9C-101B-9397-08002B2CF9AE}" pid="9" name="ScaleCrop">
    <vt:bool>0</vt:bool>
  </property>
  <property fmtid="{D5CDD505-2E9C-101B-9397-08002B2CF9AE}" pid="10" name="ShareDoc">
    <vt:bool>0</vt:bool>
  </property>
  <property fmtid="{D5CDD505-2E9C-101B-9397-08002B2CF9AE}" pid="11" name="Slides">
    <vt:i4>24</vt:i4>
  </property>
</Properties>
</file>