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C101BD5-EC0D-414B-8D59-32C0EB90F27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A7667D-2A1E-47CC-BAC6-6C4D4AD3A83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F846EE7-F0E8-40AC-9A57-FB3339F4BA7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AE2BA7-B417-4EA4-84A0-BF74FD09D60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5CA3FFB-C936-4796-AA15-88A812EB866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5CDDDF7-3794-4C38-A25B-481BAE65F8A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5D0E699-96D7-49BF-AF13-5635A90B2A2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CEBDA9B-1B83-4D83-AAD5-A6DFA152C8D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BBF9F24-EF38-441C-837B-3022523A0F2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5EC95B2-89B2-4732-B36D-B062A543443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EC8AC2C-DF67-4FC3-91B4-7F99C84CA0C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5DE1C8-7E4B-467D-95C0-2D9CFE341FB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3F1F35D-80B2-468C-A784-81D08BECF14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696C131-3ECE-46D6-9C45-60D9C739021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7BC6F02-4EF9-4C86-A1F3-DCDE879CCA6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F5EDC31-1AB1-4ED0-9F75-B6776F04396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544C360-CA3B-4960-A76D-F1FF6A60FD0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663285B-0019-49AC-BFFD-6BD150D19C7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5EEE333-04DB-4C4D-ABE4-8D723758B03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882F9EAA-3298-46BD-828A-006D2A9A8A5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BA639A7-C6B4-420B-9F1E-C0DD67A025A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7A04573-A43F-44DB-AA2B-65834DF709E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588068-8563-4FAE-A1CD-39FCF93755A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5A66A8F-9942-4942-83E1-3AC0423D800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720391BF-CCAA-4041-8009-86249E64AB0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C4C6471-A956-42AB-AB09-F7B81EA8B60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23DB547-4C31-4F95-8812-39EA8A73692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123B68C-2B10-4953-9C2E-18CF2B55890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AD8FE2E-847D-48FA-BE85-8507F4A4BC4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15C24ECF-4A97-4AD8-AC52-9ED20B5FF2E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82EFC3C-45E1-4676-A169-D15C77F8DBE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AA425B8-9581-4E7E-88C1-3744E650F6D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1BFDA96-5035-4BD2-9189-6A762AD76D7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9504394-F325-40C1-A84C-18EAE4153EA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3CB2FA8-23DB-496A-87B9-524B956F96C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F4EE07-ED9B-4560-AF8C-8E24C94971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6A8318E-06C6-49E8-B5E1-11553926F05D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17938445-59DF-400C-A1C0-F01889DF0D6D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&lt;date/heure&gt;</a:t>
            </a:r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fr-F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fr-FR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352BFA5A-5146-4A7B-85A8-2532269E6763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45454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8"/>
          <p:cNvSpPr/>
          <p:nvPr/>
        </p:nvSpPr>
        <p:spPr>
          <a:xfrm>
            <a:off x="0" y="0"/>
            <a:ext cx="12188520" cy="6857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502320" y="663480"/>
            <a:ext cx="4887360" cy="177696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anchor="b">
            <a:normAutofit fontScale="76000"/>
          </a:bodyPr>
          <a:p>
            <a:pPr indent="0">
              <a:lnSpc>
                <a:spcPct val="90000"/>
              </a:lnSpc>
              <a:buNone/>
            </a:pPr>
            <a:r>
              <a:rPr b="1" lang="en-US" sz="4000" spc="-1" strike="noStrike">
                <a:solidFill>
                  <a:srgbClr val="e7e6e6"/>
                </a:solidFill>
                <a:latin typeface="Calibri"/>
              </a:rPr>
              <a:t>“</a:t>
            </a:r>
            <a:r>
              <a:rPr b="1" lang="en-US" sz="4000" spc="-1" strike="noStrike">
                <a:solidFill>
                  <a:srgbClr val="e7e6e6"/>
                </a:solidFill>
                <a:latin typeface="Calibri"/>
              </a:rPr>
              <a:t>Soi-même et l'Autre”</a:t>
            </a:r>
            <a:br>
              <a:rPr sz="4000"/>
            </a:br>
            <a:br>
              <a:rPr sz="4000"/>
            </a:br>
            <a:r>
              <a:rPr b="1" lang="en-US" sz="4000" spc="-1" strike="noStrike" u="sng">
                <a:solidFill>
                  <a:srgbClr val="e7e6e6"/>
                </a:solidFill>
                <a:uFillTx/>
                <a:latin typeface="Calibri"/>
              </a:rPr>
              <a:t>Athénodore a-t-il vraiment existé ?</a:t>
            </a:r>
            <a:endParaRPr b="0" lang="en-US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6" name="Image 5" descr="Une image contenant bâtiment, extérieur, assis, vieux&#10;&#10;Description générée automatiquement"/>
          <p:cNvPicPr/>
          <p:nvPr/>
        </p:nvPicPr>
        <p:blipFill>
          <a:blip r:embed="rId1"/>
          <a:srcRect l="0" t="9300" r="0" b="9847"/>
          <a:stretch/>
        </p:blipFill>
        <p:spPr>
          <a:xfrm>
            <a:off x="392040" y="573840"/>
            <a:ext cx="5103000" cy="5710320"/>
          </a:xfrm>
          <a:prstGeom prst="rect">
            <a:avLst/>
          </a:prstGeom>
          <a:ln w="0">
            <a:noFill/>
          </a:ln>
        </p:spPr>
      </p:pic>
      <p:cxnSp>
        <p:nvCxnSpPr>
          <p:cNvPr id="127" name="Straight Connector 20"/>
          <p:cNvCxnSpPr/>
          <p:nvPr/>
        </p:nvCxnSpPr>
        <p:spPr>
          <a:xfrm>
            <a:off x="6095880" y="1417320"/>
            <a:ext cx="360" cy="4023720"/>
          </a:xfrm>
          <a:prstGeom prst="straightConnector1">
            <a:avLst/>
          </a:prstGeom>
          <a:ln w="15875">
            <a:solidFill>
              <a:srgbClr val="ffffff"/>
            </a:solidFill>
          </a:ln>
        </p:spPr>
      </p:cxn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6458040" y="4446360"/>
            <a:ext cx="5340600" cy="224352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anchor="t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e7e6e6"/>
                </a:solidFill>
                <a:latin typeface="Calibri"/>
              </a:rPr>
              <a:t>Texte de Pline le Jeune 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en-US" sz="2000" spc="-1" strike="noStrike">
                <a:solidFill>
                  <a:srgbClr val="e7e6e6"/>
                </a:solidFill>
                <a:latin typeface="Calibri"/>
              </a:rPr>
              <a:t>Lettres</a:t>
            </a:r>
            <a:r>
              <a:rPr b="0" lang="en-US" sz="2000" spc="-1" strike="noStrike">
                <a:solidFill>
                  <a:srgbClr val="e7e6e6"/>
                </a:solidFill>
                <a:latin typeface="Calibri"/>
              </a:rPr>
              <a:t> ; VII, 27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e7e6e6"/>
                </a:solidFill>
                <a:latin typeface="Calibri"/>
              </a:rPr>
              <a:t>Statue de Pline (façade de la </a:t>
            </a:r>
            <a:r>
              <a:rPr b="0" lang="fr-CH" sz="2000" spc="-1" strike="noStrike">
                <a:solidFill>
                  <a:srgbClr val="e7e6e6"/>
                </a:solidFill>
                <a:latin typeface="Calibri"/>
              </a:rPr>
              <a:t>cathédrale</a:t>
            </a:r>
            <a:r>
              <a:rPr b="0" lang="en-US" sz="2000" spc="-1" strike="noStrike">
                <a:solidFill>
                  <a:srgbClr val="e7e6e6"/>
                </a:solidFill>
                <a:latin typeface="Calibri"/>
              </a:rPr>
              <a:t> de Côme)</a:t>
            </a:r>
            <a:endParaRPr b="0" lang="fr-FR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Flèche : gauche 5"/>
          <p:cNvSpPr/>
          <p:nvPr/>
        </p:nvSpPr>
        <p:spPr>
          <a:xfrm rot="1380000">
            <a:off x="4161960" y="4774320"/>
            <a:ext cx="2340000" cy="36252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8f2a1"/>
          </a:solidFill>
          <a:ln>
            <a:solidFill>
              <a:srgbClr val="000000">
                <a:lumMod val="65000"/>
                <a:lumOff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fr-FR" sz="1800" spc="-1" strike="noStrike">
              <a:solidFill>
                <a:schemeClr val="lt1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32280" y="797040"/>
            <a:ext cx="11363040" cy="82512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anchor="b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0" lang="fr-FR" sz="6000" spc="-1" strike="noStrike" u="sng">
                <a:solidFill>
                  <a:srgbClr val="000000"/>
                </a:solidFill>
                <a:uFillTx/>
                <a:latin typeface="Calibri"/>
                <a:ea typeface="Calibri Light"/>
              </a:rPr>
              <a:t>Sommaire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337320" y="2322720"/>
            <a:ext cx="11356200" cy="382068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anchor="t">
            <a:norm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Calibri"/>
              </a:rPr>
              <a:t>1- Présentation et carte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Calibri"/>
              </a:rPr>
              <a:t>2- Les œuvres d'Athénodore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Calibri"/>
              </a:rPr>
              <a:t>3- À qui Athénodore a partagé son savoir ?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Calibri"/>
              </a:rPr>
              <a:t>4- À qui Pline a-t-il raconté cette histoire ?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Calibri"/>
              </a:rPr>
              <a:t>5- Anecdote : l'histoire du fantôme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Calibri"/>
              </a:rPr>
              <a:t>6- Les sources</a:t>
            </a: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fr-FR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49080" y="629280"/>
            <a:ext cx="3504960" cy="162180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1" lang="fr-FR" sz="3700" spc="-1" strike="noStrike" u="sng">
                <a:solidFill>
                  <a:srgbClr val="ffffff"/>
                </a:solidFill>
                <a:uFillTx/>
                <a:latin typeface="Calibri"/>
                <a:ea typeface="Calibri Light"/>
              </a:rPr>
              <a:t>Athénodore de Tarse (ou le Cananite)</a:t>
            </a:r>
            <a:endParaRPr b="0" lang="en-US" sz="37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49080" y="2438280"/>
            <a:ext cx="3504960" cy="378504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  <a:ea typeface="Calibri"/>
              </a:rPr>
              <a:t> </a:t>
            </a:r>
            <a:r>
              <a:rPr b="0" lang="fr-FR" sz="2000" spc="-1" strike="noStrike">
                <a:solidFill>
                  <a:srgbClr val="ffffff"/>
                </a:solidFill>
                <a:latin typeface="Calibri"/>
                <a:ea typeface="Calibri"/>
              </a:rPr>
              <a:t>- Athénodore est un philosophe du I</a:t>
            </a:r>
            <a:r>
              <a:rPr b="0" lang="fr-FR" sz="2000" spc="-1" strike="noStrike" baseline="30000">
                <a:solidFill>
                  <a:srgbClr val="ffffff"/>
                </a:solidFill>
                <a:latin typeface="Calibri"/>
                <a:ea typeface="Calibri"/>
              </a:rPr>
              <a:t>er </a:t>
            </a:r>
            <a:r>
              <a:rPr b="0" lang="fr-FR" sz="2000" spc="-1" strike="noStrike">
                <a:solidFill>
                  <a:srgbClr val="ffffff"/>
                </a:solidFill>
                <a:latin typeface="Calibri"/>
                <a:ea typeface="Calibri"/>
              </a:rPr>
              <a:t>siècle av. J.-C.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  <a:ea typeface="Calibri"/>
              </a:rPr>
              <a:t> </a:t>
            </a:r>
            <a:r>
              <a:rPr b="0" lang="fr-FR" sz="2000" spc="-1" strike="noStrike">
                <a:solidFill>
                  <a:srgbClr val="ffffff"/>
                </a:solidFill>
                <a:latin typeface="Calibri"/>
                <a:ea typeface="Calibri"/>
              </a:rPr>
              <a:t>- élève de Posidonios de Rhodes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  <a:ea typeface="Calibri"/>
              </a:rPr>
              <a:t>- représentant de l'école stoïcienne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fr-FR" sz="2000" spc="-1" strike="noStrike">
                <a:solidFill>
                  <a:srgbClr val="ffffff"/>
                </a:solidFill>
                <a:latin typeface="Calibri"/>
                <a:ea typeface="Calibri"/>
              </a:rPr>
              <a:t> </a:t>
            </a:r>
            <a:r>
              <a:rPr b="0" i="1" lang="fr-FR" sz="2000" spc="-1" strike="noStrike">
                <a:solidFill>
                  <a:srgbClr val="ffffff"/>
                </a:solidFill>
                <a:latin typeface="Calibri"/>
                <a:ea typeface="Calibri"/>
              </a:rPr>
              <a:t>-</a:t>
            </a:r>
            <a:r>
              <a:rPr b="0" lang="fr-FR" sz="2000" spc="-1" strike="noStrike">
                <a:solidFill>
                  <a:srgbClr val="ffffff"/>
                </a:solidFill>
                <a:latin typeface="Calibri"/>
                <a:ea typeface="Calibri"/>
              </a:rPr>
              <a:t> enseignant</a:t>
            </a:r>
            <a:r>
              <a:rPr b="0" i="1" lang="fr-FR" sz="2000" spc="-1" strike="noStrike">
                <a:solidFill>
                  <a:srgbClr val="ffffff"/>
                </a:solidFill>
                <a:latin typeface="Calibri"/>
                <a:ea typeface="Calibri"/>
              </a:rPr>
              <a:t> </a:t>
            </a:r>
            <a:r>
              <a:rPr b="0" lang="fr-FR" sz="2000" spc="-1" strike="noStrike">
                <a:solidFill>
                  <a:srgbClr val="ffffff"/>
                </a:solidFill>
                <a:latin typeface="Calibri"/>
                <a:ea typeface="Calibri"/>
              </a:rPr>
              <a:t>d'Octave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fr-FR" sz="2000" spc="-1" strike="noStrike">
                <a:solidFill>
                  <a:srgbClr val="ffffff"/>
                </a:solidFill>
                <a:latin typeface="Calibri"/>
                <a:ea typeface="Calibri"/>
              </a:rPr>
              <a:t> </a:t>
            </a:r>
            <a:r>
              <a:rPr b="0" lang="fr-FR" sz="2000" spc="-1" strike="noStrike">
                <a:solidFill>
                  <a:srgbClr val="ffffff"/>
                </a:solidFill>
                <a:latin typeface="Calibri"/>
                <a:ea typeface="Calibri"/>
              </a:rPr>
              <a:t>- né à Cana en 74 av. J.-C. et mort à 82 ans selon Strabon.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Rectangle 24"/>
          <p:cNvSpPr/>
          <p:nvPr/>
        </p:nvSpPr>
        <p:spPr>
          <a:xfrm>
            <a:off x="4638960" y="0"/>
            <a:ext cx="7552440" cy="685764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5" name="Rounded Rectangle 9"/>
          <p:cNvSpPr/>
          <p:nvPr/>
        </p:nvSpPr>
        <p:spPr>
          <a:xfrm>
            <a:off x="5123520" y="557640"/>
            <a:ext cx="6583680" cy="57387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algn="t" blurRad="57240" dir="5400000" dist="19080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136" name="Image 4" descr=""/>
          <p:cNvPicPr/>
          <p:nvPr/>
        </p:nvPicPr>
        <p:blipFill>
          <a:blip r:embed="rId1"/>
          <a:stretch/>
        </p:blipFill>
        <p:spPr>
          <a:xfrm>
            <a:off x="5405760" y="1222920"/>
            <a:ext cx="6018840" cy="440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66440" y="314280"/>
            <a:ext cx="10515240" cy="132516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anchor="ctr">
            <a:noAutofit/>
          </a:bodyPr>
          <a:p>
            <a:pPr indent="0" algn="ctr">
              <a:lnSpc>
                <a:spcPct val="90000"/>
              </a:lnSpc>
              <a:buNone/>
            </a:pPr>
            <a:r>
              <a:rPr b="1" lang="fr-FR" sz="4400" spc="-1" strike="noStrike">
                <a:solidFill>
                  <a:schemeClr val="dk1"/>
                </a:solidFill>
                <a:latin typeface="Calibri"/>
                <a:ea typeface="Calibri Light"/>
              </a:rPr>
              <a:t>        </a:t>
            </a:r>
            <a:r>
              <a:rPr b="1" lang="fr-FR" sz="4400" spc="-1" strike="noStrike" u="sng">
                <a:solidFill>
                  <a:schemeClr val="dk1"/>
                </a:solidFill>
                <a:uFillTx/>
                <a:latin typeface="Calibri"/>
                <a:ea typeface="Calibri Light"/>
              </a:rPr>
              <a:t> </a:t>
            </a:r>
            <a:r>
              <a:rPr b="1" lang="fr-FR" sz="4400" spc="-1" strike="noStrike" u="sng">
                <a:solidFill>
                  <a:schemeClr val="dk1"/>
                </a:solidFill>
                <a:uFillTx/>
                <a:latin typeface="Calibri"/>
                <a:ea typeface="Calibri Light"/>
              </a:rPr>
              <a:t>Quelques œuvres d'Athénodore de Tarse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ffffff"/>
                </a:solidFill>
                <a:latin typeface="Calibri"/>
              </a:rPr>
              <a:t>Περὶ σπουδῆς και παιδείας (</a:t>
            </a:r>
            <a:r>
              <a:rPr b="0" i="1" lang="fr-FR" sz="2800" spc="-1" strike="noStrike">
                <a:solidFill>
                  <a:srgbClr val="ffffff"/>
                </a:solidFill>
                <a:latin typeface="Calibri"/>
              </a:rPr>
              <a:t>Sur l'ardeur et la jeunesse</a:t>
            </a:r>
            <a:r>
              <a:rPr b="0" lang="fr-FR" sz="2800" spc="-1" strike="noStrike">
                <a:solidFill>
                  <a:srgbClr val="ffffff"/>
                </a:solidFill>
                <a:latin typeface="Calibri"/>
              </a:rPr>
              <a:t>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ffffff"/>
                </a:solidFill>
                <a:latin typeface="Calibri"/>
              </a:rPr>
              <a:t>Περίπατοι (</a:t>
            </a:r>
            <a:r>
              <a:rPr b="0" i="1" lang="fr-FR" sz="2800" spc="-1" strike="noStrike">
                <a:solidFill>
                  <a:srgbClr val="ffffff"/>
                </a:solidFill>
                <a:latin typeface="Calibri"/>
              </a:rPr>
              <a:t>Discours</a:t>
            </a:r>
            <a:r>
              <a:rPr b="0" lang="fr-FR" sz="2800" spc="-1" strike="noStrike">
                <a:solidFill>
                  <a:srgbClr val="ffffff"/>
                </a:solidFill>
                <a:latin typeface="Calibri"/>
              </a:rPr>
              <a:t>)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ffffff"/>
                </a:solidFill>
                <a:latin typeface="Calibri"/>
                <a:ea typeface="Calibri"/>
              </a:rPr>
              <a:t>une œuvre sur </a:t>
            </a:r>
            <a:r>
              <a:rPr b="0" i="1" lang="fr-FR" sz="2800" spc="-1" strike="noStrike">
                <a:solidFill>
                  <a:srgbClr val="ffffff"/>
                </a:solidFill>
                <a:latin typeface="Calibri"/>
                <a:ea typeface="Calibri"/>
              </a:rPr>
              <a:t>l'Océan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9"/>
          <p:cNvSpPr/>
          <p:nvPr/>
        </p:nvSpPr>
        <p:spPr>
          <a:xfrm>
            <a:off x="327600" y="321840"/>
            <a:ext cx="7057800" cy="1963800"/>
          </a:xfrm>
          <a:prstGeom prst="rect">
            <a:avLst/>
          </a:prstGeom>
          <a:solidFill>
            <a:srgbClr val="696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19680" y="324000"/>
            <a:ext cx="7067880" cy="195948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buNone/>
            </a:pPr>
            <a:r>
              <a:rPr b="0" lang="en-US" sz="4400" spc="-1" strike="noStrike">
                <a:solidFill>
                  <a:schemeClr val="dk1"/>
                </a:solidFill>
                <a:latin typeface="Calibri"/>
              </a:rPr>
              <a:t>      </a:t>
            </a:r>
            <a:r>
              <a:rPr b="0" lang="en-US" sz="4400" spc="-1" strike="noStrike" u="sng">
                <a:solidFill>
                  <a:schemeClr val="dk1"/>
                </a:solidFill>
                <a:uFillTx/>
                <a:latin typeface="Calibri"/>
              </a:rPr>
              <a:t>Le professeur d'Octave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1" name="Image 4" descr="Une image contenant sculpture, bâtiment, statue, femme&#10;&#10;Description générée automatiquement"/>
          <p:cNvPicPr/>
          <p:nvPr/>
        </p:nvPicPr>
        <p:blipFill>
          <a:blip r:embed="rId1"/>
          <a:srcRect l="0" t="10269" r="0" b="9729"/>
          <a:stretch/>
        </p:blipFill>
        <p:spPr>
          <a:xfrm>
            <a:off x="327600" y="2454840"/>
            <a:ext cx="3442320" cy="4079880"/>
          </a:xfrm>
          <a:prstGeom prst="rect">
            <a:avLst/>
          </a:prstGeom>
          <a:ln w="0">
            <a:noFill/>
          </a:ln>
        </p:spPr>
      </p:pic>
      <p:pic>
        <p:nvPicPr>
          <p:cNvPr id="142" name="Image 5" descr="Une image contenant extérieur, herbe, champ, bâtiment&#10;&#10;Description générée automatiquement"/>
          <p:cNvPicPr/>
          <p:nvPr/>
        </p:nvPicPr>
        <p:blipFill>
          <a:blip r:embed="rId2"/>
          <a:srcRect l="25277" t="0" r="18403" b="0"/>
          <a:stretch/>
        </p:blipFill>
        <p:spPr>
          <a:xfrm>
            <a:off x="3942360" y="2454840"/>
            <a:ext cx="3442320" cy="4079880"/>
          </a:xfrm>
          <a:prstGeom prst="rect">
            <a:avLst/>
          </a:prstGeom>
          <a:ln w="0">
            <a:noFill/>
          </a:ln>
        </p:spPr>
      </p:pic>
      <p:sp>
        <p:nvSpPr>
          <p:cNvPr id="143" name="Rectangle 11"/>
          <p:cNvSpPr/>
          <p:nvPr/>
        </p:nvSpPr>
        <p:spPr>
          <a:xfrm>
            <a:off x="7557120" y="321840"/>
            <a:ext cx="4312800" cy="621432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n-US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7957800" y="763560"/>
            <a:ext cx="3511080" cy="5330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Auguste (Octave) est né le 23 septembre 63 av. J.-C. et mort le 19 août 14 apr. J.-C.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Calibri"/>
              </a:rPr>
              <a:t>Il eut en -44 Athénodore comme professeur ; il suivait ses cours en Illyrie (photo du site d'Apollonia d'Illyrie, où exerçait le philosophe)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rgbClr val="ffffff"/>
                </a:solidFill>
                <a:latin typeface="Calibri"/>
              </a:rPr>
              <a:t>     </a:t>
            </a:r>
            <a:r>
              <a:rPr b="0" lang="fr-FR" sz="4400" spc="-1" strike="noStrike" u="sng">
                <a:solidFill>
                  <a:srgbClr val="000000"/>
                </a:solidFill>
                <a:uFillTx/>
                <a:latin typeface="Calibri"/>
              </a:rPr>
              <a:t>À qui Pline a-t-il raconté cette histoire ?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6" name="Image 5" descr="Une image contenant texte, livre, photo, assis&#10;&#10;Description générée automatiquement"/>
          <p:cNvPicPr/>
          <p:nvPr/>
        </p:nvPicPr>
        <p:blipFill>
          <a:blip r:embed="rId1"/>
          <a:stretch/>
        </p:blipFill>
        <p:spPr>
          <a:xfrm>
            <a:off x="837000" y="1813320"/>
            <a:ext cx="2600280" cy="4350960"/>
          </a:xfrm>
          <a:prstGeom prst="rect">
            <a:avLst/>
          </a:prstGeom>
          <a:ln w="0">
            <a:noFill/>
          </a:ln>
        </p:spPr>
      </p:pic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ffffff"/>
                </a:solidFill>
                <a:latin typeface="Calibri"/>
              </a:rPr>
              <a:t>Il a écrit cette lettre envoyée à un certain Lucius Licinius Sura.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ffffff"/>
                </a:solidFill>
                <a:latin typeface="Calibri"/>
                <a:ea typeface="Calibri"/>
              </a:rPr>
              <a:t>Lucius Licinius Sura était un consul il était un ami personnel et proche de l'empereur Trajan.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278240" y="92160"/>
            <a:ext cx="7910280" cy="66132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anchor="b">
            <a:normAutofit fontScale="93000"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 u="sng">
                <a:solidFill>
                  <a:schemeClr val="dk1"/>
                </a:solidFill>
                <a:uFillTx/>
                <a:latin typeface="Calibri"/>
              </a:rPr>
              <a:t>Anecdote : Athénodore et la statue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4276440" y="2115360"/>
            <a:ext cx="7916040" cy="439560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ffffff"/>
                </a:solidFill>
                <a:latin typeface="Calibri"/>
              </a:rPr>
              <a:t>Selon Pline, Athénodore aurait occupé une maison hantée à Athènes ; celle-ci était hantée par un spectre.</a:t>
            </a:r>
            <a:r>
              <a:rPr b="0" lang="fr-FR" sz="2400" spc="-1" strike="noStrike">
                <a:solidFill>
                  <a:srgbClr val="ffffff"/>
                </a:solidFill>
                <a:latin typeface="Calibri"/>
                <a:ea typeface="Calibri"/>
              </a:rPr>
              <a:t> Athénodore  appelle les magistrats de la cité qui ordonnent alors des fouilles sur le lieu marqué la veille : c'est là que le philosophe vit pour la dernière fois le spectre.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ffffff"/>
                </a:solidFill>
                <a:latin typeface="Calibri"/>
                <a:ea typeface="Calibri"/>
              </a:rPr>
              <a:t>On y découvre le squelette d’un homme enchaîné.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</a:pP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fr-FR" sz="2400" spc="-1" strike="noStrike">
                <a:solidFill>
                  <a:srgbClr val="ffffff"/>
                </a:solidFill>
                <a:latin typeface="Calibri"/>
                <a:ea typeface="Calibri"/>
              </a:rPr>
              <a:t>Les officiels déplacèrent le squelette et suivirent le rituel sacré pour qu'il ne hante plus les lieux .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0" name="Picture 4" descr="Mur en béton délavé gris et bleu"/>
          <p:cNvPicPr/>
          <p:nvPr/>
        </p:nvPicPr>
        <p:blipFill>
          <a:blip r:embed="rId1"/>
          <a:srcRect l="24698" t="0" r="30249" b="-3"/>
          <a:stretch/>
        </p:blipFill>
        <p:spPr>
          <a:xfrm>
            <a:off x="0" y="0"/>
            <a:ext cx="4048200" cy="6857640"/>
          </a:xfrm>
          <a:prstGeom prst="rect">
            <a:avLst/>
          </a:prstGeom>
          <a:ln w="0">
            <a:noFill/>
          </a:ln>
        </p:spPr>
      </p:pic>
      <p:cxnSp>
        <p:nvCxnSpPr>
          <p:cNvPr id="151" name="Straight Connector 8"/>
          <p:cNvCxnSpPr/>
          <p:nvPr/>
        </p:nvCxnSpPr>
        <p:spPr>
          <a:xfrm>
            <a:off x="5080680" y="2115000"/>
            <a:ext cx="6309720" cy="360"/>
          </a:xfrm>
          <a:prstGeom prst="straightConnector1">
            <a:avLst/>
          </a:prstGeom>
          <a:ln w="19050">
            <a:solidFill>
              <a:srgbClr val="84864b"/>
            </a:solidFill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278240" y="92160"/>
            <a:ext cx="7910280" cy="66132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anchor="b">
            <a:normAutofit fontScale="93000"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 u="sng">
                <a:solidFill>
                  <a:schemeClr val="dk1"/>
                </a:solidFill>
                <a:uFillTx/>
                <a:latin typeface="Calibri"/>
              </a:rPr>
              <a:t>La fin de la lettre en version bilingue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4276440" y="2115360"/>
            <a:ext cx="7916040" cy="439560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anchor="t">
            <a:noAutofit/>
          </a:bodyPr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4" name="Picture 1" descr="Mur en béton délavé gris et bleu"/>
          <p:cNvPicPr/>
          <p:nvPr/>
        </p:nvPicPr>
        <p:blipFill>
          <a:blip r:embed="rId1"/>
          <a:srcRect l="24698" t="0" r="30249" b="-3"/>
          <a:stretch/>
        </p:blipFill>
        <p:spPr>
          <a:xfrm>
            <a:off x="0" y="0"/>
            <a:ext cx="4048200" cy="6857640"/>
          </a:xfrm>
          <a:prstGeom prst="rect">
            <a:avLst/>
          </a:prstGeom>
          <a:ln w="0">
            <a:noFill/>
          </a:ln>
        </p:spPr>
      </p:pic>
      <p:cxnSp>
        <p:nvCxnSpPr>
          <p:cNvPr id="155" name="Straight Connector 1"/>
          <p:cNvCxnSpPr/>
          <p:nvPr/>
        </p:nvCxnSpPr>
        <p:spPr>
          <a:xfrm>
            <a:off x="5080680" y="2115000"/>
            <a:ext cx="6309720" cy="360"/>
          </a:xfrm>
          <a:prstGeom prst="straightConnector1">
            <a:avLst/>
          </a:prstGeom>
          <a:ln w="19050">
            <a:solidFill>
              <a:srgbClr val="84864b"/>
            </a:solidFill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0" lang="fr-FR" sz="4400" spc="-1" strike="noStrike">
                <a:solidFill>
                  <a:schemeClr val="dk1"/>
                </a:solidFill>
                <a:latin typeface="Calibri"/>
              </a:rPr>
              <a:t>                             </a:t>
            </a:r>
            <a:r>
              <a:rPr b="0" lang="fr-FR" sz="4400" spc="-1" strike="noStrike">
                <a:solidFill>
                  <a:srgbClr val="767171"/>
                </a:solidFill>
                <a:latin typeface="Calibri"/>
              </a:rPr>
              <a:t>     </a:t>
            </a:r>
            <a:r>
              <a:rPr b="0" lang="fr-FR" sz="4400" spc="-1" strike="noStrike" u="sng">
                <a:solidFill>
                  <a:schemeClr val="dk1"/>
                </a:solidFill>
                <a:uFillTx/>
                <a:latin typeface="Calibri"/>
              </a:rPr>
              <a:t>Sources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gradFill rotWithShape="0"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ffffff"/>
                </a:solidFill>
                <a:latin typeface="Calibri"/>
              </a:rPr>
              <a:t>wikipedia.org : cité d'Apollonia et gravure</a:t>
            </a:r>
            <a:r>
              <a:rPr b="0" i="1" lang="fr-FR" sz="2800" spc="-1" strike="noStrike">
                <a:solidFill>
                  <a:srgbClr val="ffffff"/>
                </a:solidFill>
                <a:latin typeface="Calibri"/>
              </a:rPr>
              <a:t> Athenodors confronts the spectre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ffffff"/>
                </a:solidFill>
                <a:latin typeface="Calibri"/>
              </a:rPr>
              <a:t>wikipedia.org :  buste de Pline le Jeune 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ffffff"/>
                </a:solidFill>
                <a:latin typeface="Calibri"/>
              </a:rPr>
              <a:t>nepaslesoublier.org : carte de la Cilicie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Application>LibreOffice/7.4.3.2$Windows_X86_64 LibreOffice_project/1048a8393ae2eeec98dff31b5c133c5f1d08b890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2020-03-25T11:18:56Z</dcterms:created>
  <dc:creator/>
  <dc:description/>
  <dc:language>fr-FR</dc:language>
  <cp:lastModifiedBy/>
  <dcterms:modified xsi:type="dcterms:W3CDTF">2023-02-28T20:00:56Z</dcterms:modified>
  <cp:revision>600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Grand écran</vt:lpwstr>
  </property>
  <property fmtid="{D5CDD505-2E9C-101B-9397-08002B2CF9AE}" pid="3" name="Slides">
    <vt:i4>8</vt:i4>
  </property>
</Properties>
</file>